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45"/>
  </p:notesMasterIdLst>
  <p:sldIdLst>
    <p:sldId id="256" r:id="rId2"/>
    <p:sldId id="258" r:id="rId3"/>
    <p:sldId id="261" r:id="rId4"/>
    <p:sldId id="262" r:id="rId5"/>
    <p:sldId id="260" r:id="rId6"/>
    <p:sldId id="301" r:id="rId7"/>
    <p:sldId id="263" r:id="rId8"/>
    <p:sldId id="311" r:id="rId9"/>
    <p:sldId id="302" r:id="rId10"/>
    <p:sldId id="312" r:id="rId11"/>
    <p:sldId id="313" r:id="rId12"/>
    <p:sldId id="304" r:id="rId13"/>
    <p:sldId id="314" r:id="rId14"/>
    <p:sldId id="327" r:id="rId15"/>
    <p:sldId id="326" r:id="rId16"/>
    <p:sldId id="329" r:id="rId17"/>
    <p:sldId id="330" r:id="rId18"/>
    <p:sldId id="305" r:id="rId19"/>
    <p:sldId id="315" r:id="rId20"/>
    <p:sldId id="318" r:id="rId21"/>
    <p:sldId id="319" r:id="rId22"/>
    <p:sldId id="316" r:id="rId23"/>
    <p:sldId id="320" r:id="rId24"/>
    <p:sldId id="321" r:id="rId25"/>
    <p:sldId id="322" r:id="rId26"/>
    <p:sldId id="323" r:id="rId27"/>
    <p:sldId id="328" r:id="rId28"/>
    <p:sldId id="307" r:id="rId29"/>
    <p:sldId id="308" r:id="rId30"/>
    <p:sldId id="331" r:id="rId31"/>
    <p:sldId id="332" r:id="rId32"/>
    <p:sldId id="333" r:id="rId33"/>
    <p:sldId id="334" r:id="rId34"/>
    <p:sldId id="335" r:id="rId35"/>
    <p:sldId id="336" r:id="rId36"/>
    <p:sldId id="337" r:id="rId37"/>
    <p:sldId id="338" r:id="rId38"/>
    <p:sldId id="259" r:id="rId39"/>
    <p:sldId id="309" r:id="rId40"/>
    <p:sldId id="310" r:id="rId41"/>
    <p:sldId id="324" r:id="rId42"/>
    <p:sldId id="325" r:id="rId43"/>
    <p:sldId id="280" r:id="rId44"/>
  </p:sldIdLst>
  <p:sldSz cx="9144000" cy="5143500" type="screen16x9"/>
  <p:notesSz cx="6858000" cy="9144000"/>
  <p:embeddedFontLst>
    <p:embeddedFont>
      <p:font typeface="Lato" panose="020F0502020204030203" pitchFamily="34" charset="77"/>
      <p:regular r:id="rId46"/>
      <p:bold r:id="rId47"/>
      <p:italic r:id="rId48"/>
      <p:boldItalic r:id="rId49"/>
    </p:embeddedFont>
    <p:embeddedFont>
      <p:font typeface="Pompiere" panose="02000000000000000000" pitchFamily="2" charset="77"/>
      <p:regular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9C4E317-4085-432F-9427-BA20B6B193F1}">
  <a:tblStyle styleId="{29C4E317-4085-432F-9427-BA20B6B193F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205"/>
    <p:restoredTop sz="94637"/>
  </p:normalViewPr>
  <p:slideViewPr>
    <p:cSldViewPr snapToGrid="0" snapToObjects="1">
      <p:cViewPr varScale="1">
        <p:scale>
          <a:sx n="125" d="100"/>
          <a:sy n="125" d="100"/>
        </p:scale>
        <p:origin x="536" y="160"/>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9589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a41cc00f87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a41cc00f87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39759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30471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7147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5550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47110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14571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39212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a41cc00f87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a41cc00f87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7750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1898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9d75e1790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9d75e1790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15834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92719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55874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32575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49596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73588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Change to boxplot</a:t>
            </a:r>
            <a:endParaRPr dirty="0"/>
          </a:p>
        </p:txBody>
      </p:sp>
    </p:spTree>
    <p:extLst>
      <p:ext uri="{BB962C8B-B14F-4D97-AF65-F5344CB8AC3E}">
        <p14:creationId xmlns:p14="http://schemas.microsoft.com/office/powerpoint/2010/main" val="8495169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Change to boxplot</a:t>
            </a:r>
            <a:endParaRPr dirty="0"/>
          </a:p>
        </p:txBody>
      </p:sp>
    </p:spTree>
    <p:extLst>
      <p:ext uri="{BB962C8B-B14F-4D97-AF65-F5344CB8AC3E}">
        <p14:creationId xmlns:p14="http://schemas.microsoft.com/office/powerpoint/2010/main" val="30801242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a41cc00f87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a41cc00f87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88146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97224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a41cc00f87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a41cc00f87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34863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605589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268516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963437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98776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993091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179413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180124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9d75e17901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9d75e1790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a41cc00f87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a41cc00f87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2226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a41cc00f87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a41cc00f87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997132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a41cc00f87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a41cc00f87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68412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665020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9d75e17901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9d75e17901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a41cc00f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a41cc00f8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a41cc00f87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a41cc00f87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5296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7849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d75e1790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d75e1790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4828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503300" y="1900025"/>
            <a:ext cx="4137300" cy="1701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b="1"/>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941300" y="3601625"/>
            <a:ext cx="5261400" cy="434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rot="10800000">
            <a:off x="-2" y="1"/>
            <a:ext cx="2501209" cy="2162717"/>
          </a:xfrm>
          <a:custGeom>
            <a:avLst/>
            <a:gdLst/>
            <a:ahLst/>
            <a:cxnLst/>
            <a:rect l="l" t="t" r="r" b="b"/>
            <a:pathLst>
              <a:path w="48747" h="42150" extrusionOk="0">
                <a:moveTo>
                  <a:pt x="45884" y="1"/>
                </a:moveTo>
                <a:cubicBezTo>
                  <a:pt x="43565" y="1"/>
                  <a:pt x="41302" y="541"/>
                  <a:pt x="39541" y="1993"/>
                </a:cubicBezTo>
                <a:cubicBezTo>
                  <a:pt x="35284" y="5532"/>
                  <a:pt x="35848" y="12507"/>
                  <a:pt x="32079" y="16558"/>
                </a:cubicBezTo>
                <a:cubicBezTo>
                  <a:pt x="29249" y="19594"/>
                  <a:pt x="24774" y="20171"/>
                  <a:pt x="20534" y="20171"/>
                </a:cubicBezTo>
                <a:cubicBezTo>
                  <a:pt x="20010" y="20171"/>
                  <a:pt x="19489" y="20162"/>
                  <a:pt x="18976" y="20148"/>
                </a:cubicBezTo>
                <a:cubicBezTo>
                  <a:pt x="17946" y="20120"/>
                  <a:pt x="16895" y="20090"/>
                  <a:pt x="15842" y="20090"/>
                </a:cubicBezTo>
                <a:cubicBezTo>
                  <a:pt x="12101" y="20090"/>
                  <a:pt x="8344" y="20477"/>
                  <a:pt x="5462" y="22738"/>
                </a:cubicBezTo>
                <a:cubicBezTo>
                  <a:pt x="3719" y="24123"/>
                  <a:pt x="2488" y="26097"/>
                  <a:pt x="1693" y="28174"/>
                </a:cubicBezTo>
                <a:cubicBezTo>
                  <a:pt x="0" y="32713"/>
                  <a:pt x="180" y="37739"/>
                  <a:pt x="2206" y="42149"/>
                </a:cubicBezTo>
                <a:lnTo>
                  <a:pt x="48746" y="42149"/>
                </a:lnTo>
                <a:lnTo>
                  <a:pt x="48746" y="250"/>
                </a:lnTo>
                <a:cubicBezTo>
                  <a:pt x="47804" y="93"/>
                  <a:pt x="46839" y="1"/>
                  <a:pt x="45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197288" y="2678578"/>
            <a:ext cx="1220170" cy="1922041"/>
            <a:chOff x="197288" y="2678578"/>
            <a:chExt cx="1220170" cy="1922041"/>
          </a:xfrm>
        </p:grpSpPr>
        <p:sp>
          <p:nvSpPr>
            <p:cNvPr id="13" name="Google Shape;13;p2"/>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373105">
              <a:off x="344493" y="2829253"/>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p:nvPr/>
        </p:nvSpPr>
        <p:spPr>
          <a:xfrm>
            <a:off x="8632900" y="329525"/>
            <a:ext cx="120600" cy="12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433450" y="3811050"/>
            <a:ext cx="120600" cy="12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847100" y="357825"/>
            <a:ext cx="222000" cy="221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958850" y="4039625"/>
            <a:ext cx="236400" cy="236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1_1">
    <p:spTree>
      <p:nvGrpSpPr>
        <p:cNvPr id="1" name="Shape 252"/>
        <p:cNvGrpSpPr/>
        <p:nvPr/>
      </p:nvGrpSpPr>
      <p:grpSpPr>
        <a:xfrm>
          <a:off x="0" y="0"/>
          <a:ext cx="0" cy="0"/>
          <a:chOff x="0" y="0"/>
          <a:chExt cx="0" cy="0"/>
        </a:xfrm>
      </p:grpSpPr>
      <p:sp>
        <p:nvSpPr>
          <p:cNvPr id="253" name="Google Shape;253;p26"/>
          <p:cNvSpPr/>
          <p:nvPr/>
        </p:nvSpPr>
        <p:spPr>
          <a:xfrm flipH="1">
            <a:off x="3" y="3834322"/>
            <a:ext cx="1514082" cy="1309179"/>
          </a:xfrm>
          <a:custGeom>
            <a:avLst/>
            <a:gdLst/>
            <a:ahLst/>
            <a:cxnLst/>
            <a:rect l="l" t="t" r="r" b="b"/>
            <a:pathLst>
              <a:path w="48747" h="42150" extrusionOk="0">
                <a:moveTo>
                  <a:pt x="45884" y="1"/>
                </a:moveTo>
                <a:cubicBezTo>
                  <a:pt x="43565" y="1"/>
                  <a:pt x="41302" y="541"/>
                  <a:pt x="39541" y="1993"/>
                </a:cubicBezTo>
                <a:cubicBezTo>
                  <a:pt x="35284" y="5532"/>
                  <a:pt x="35848" y="12507"/>
                  <a:pt x="32079" y="16558"/>
                </a:cubicBezTo>
                <a:cubicBezTo>
                  <a:pt x="29249" y="19594"/>
                  <a:pt x="24774" y="20171"/>
                  <a:pt x="20534" y="20171"/>
                </a:cubicBezTo>
                <a:cubicBezTo>
                  <a:pt x="20010" y="20171"/>
                  <a:pt x="19489" y="20162"/>
                  <a:pt x="18976" y="20148"/>
                </a:cubicBezTo>
                <a:cubicBezTo>
                  <a:pt x="17946" y="20120"/>
                  <a:pt x="16895" y="20090"/>
                  <a:pt x="15842" y="20090"/>
                </a:cubicBezTo>
                <a:cubicBezTo>
                  <a:pt x="12101" y="20090"/>
                  <a:pt x="8344" y="20477"/>
                  <a:pt x="5462" y="22738"/>
                </a:cubicBezTo>
                <a:cubicBezTo>
                  <a:pt x="3719" y="24123"/>
                  <a:pt x="2488" y="26097"/>
                  <a:pt x="1693" y="28174"/>
                </a:cubicBezTo>
                <a:cubicBezTo>
                  <a:pt x="0" y="32713"/>
                  <a:pt x="180" y="37739"/>
                  <a:pt x="2206" y="42149"/>
                </a:cubicBezTo>
                <a:lnTo>
                  <a:pt x="48746" y="42149"/>
                </a:lnTo>
                <a:lnTo>
                  <a:pt x="48746" y="250"/>
                </a:lnTo>
                <a:cubicBezTo>
                  <a:pt x="47804" y="93"/>
                  <a:pt x="46839" y="1"/>
                  <a:pt x="45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6"/>
          <p:cNvSpPr/>
          <p:nvPr/>
        </p:nvSpPr>
        <p:spPr>
          <a:xfrm>
            <a:off x="2719325" y="230100"/>
            <a:ext cx="382500" cy="382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6"/>
          <p:cNvSpPr/>
          <p:nvPr/>
        </p:nvSpPr>
        <p:spPr>
          <a:xfrm>
            <a:off x="2533863" y="4603950"/>
            <a:ext cx="173400" cy="173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6"/>
          <p:cNvSpPr/>
          <p:nvPr/>
        </p:nvSpPr>
        <p:spPr>
          <a:xfrm>
            <a:off x="322600" y="2829025"/>
            <a:ext cx="101400" cy="101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5"/>
        <p:cNvGrpSpPr/>
        <p:nvPr/>
      </p:nvGrpSpPr>
      <p:grpSpPr>
        <a:xfrm>
          <a:off x="0" y="0"/>
          <a:ext cx="0" cy="0"/>
          <a:chOff x="0" y="0"/>
          <a:chExt cx="0" cy="0"/>
        </a:xfrm>
      </p:grpSpPr>
      <p:sp>
        <p:nvSpPr>
          <p:cNvPr id="56" name="Google Shape;56;p7"/>
          <p:cNvSpPr txBox="1">
            <a:spLocks noGrp="1"/>
          </p:cNvSpPr>
          <p:nvPr>
            <p:ph type="title"/>
          </p:nvPr>
        </p:nvSpPr>
        <p:spPr>
          <a:xfrm>
            <a:off x="2406900" y="1582925"/>
            <a:ext cx="4330200" cy="5760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7" name="Google Shape;57;p7"/>
          <p:cNvSpPr txBox="1">
            <a:spLocks noGrp="1"/>
          </p:cNvSpPr>
          <p:nvPr>
            <p:ph type="body" idx="1"/>
          </p:nvPr>
        </p:nvSpPr>
        <p:spPr>
          <a:xfrm>
            <a:off x="2406900" y="2216250"/>
            <a:ext cx="4330200" cy="14331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sz="16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8" name="Google Shape;58;p7"/>
          <p:cNvSpPr/>
          <p:nvPr/>
        </p:nvSpPr>
        <p:spPr>
          <a:xfrm flipH="1">
            <a:off x="8" y="2726202"/>
            <a:ext cx="2795640" cy="2417303"/>
          </a:xfrm>
          <a:custGeom>
            <a:avLst/>
            <a:gdLst/>
            <a:ahLst/>
            <a:cxnLst/>
            <a:rect l="l" t="t" r="r" b="b"/>
            <a:pathLst>
              <a:path w="48747" h="42150" extrusionOk="0">
                <a:moveTo>
                  <a:pt x="45884" y="1"/>
                </a:moveTo>
                <a:cubicBezTo>
                  <a:pt x="43565" y="1"/>
                  <a:pt x="41302" y="541"/>
                  <a:pt x="39541" y="1993"/>
                </a:cubicBezTo>
                <a:cubicBezTo>
                  <a:pt x="35284" y="5532"/>
                  <a:pt x="35848" y="12507"/>
                  <a:pt x="32079" y="16558"/>
                </a:cubicBezTo>
                <a:cubicBezTo>
                  <a:pt x="29249" y="19594"/>
                  <a:pt x="24774" y="20171"/>
                  <a:pt x="20534" y="20171"/>
                </a:cubicBezTo>
                <a:cubicBezTo>
                  <a:pt x="20010" y="20171"/>
                  <a:pt x="19489" y="20162"/>
                  <a:pt x="18976" y="20148"/>
                </a:cubicBezTo>
                <a:cubicBezTo>
                  <a:pt x="17946" y="20120"/>
                  <a:pt x="16895" y="20090"/>
                  <a:pt x="15842" y="20090"/>
                </a:cubicBezTo>
                <a:cubicBezTo>
                  <a:pt x="12101" y="20090"/>
                  <a:pt x="8344" y="20477"/>
                  <a:pt x="5462" y="22738"/>
                </a:cubicBezTo>
                <a:cubicBezTo>
                  <a:pt x="3719" y="24123"/>
                  <a:pt x="2488" y="26097"/>
                  <a:pt x="1693" y="28174"/>
                </a:cubicBezTo>
                <a:cubicBezTo>
                  <a:pt x="0" y="32713"/>
                  <a:pt x="180" y="37739"/>
                  <a:pt x="2206" y="42149"/>
                </a:cubicBezTo>
                <a:lnTo>
                  <a:pt x="48746" y="42149"/>
                </a:lnTo>
                <a:lnTo>
                  <a:pt x="48746" y="250"/>
                </a:lnTo>
                <a:cubicBezTo>
                  <a:pt x="47804" y="93"/>
                  <a:pt x="46839" y="1"/>
                  <a:pt x="45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a:off x="626600" y="1863725"/>
            <a:ext cx="173100" cy="173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a:off x="4835875" y="4712350"/>
            <a:ext cx="348000" cy="348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p:nvPr/>
        </p:nvSpPr>
        <p:spPr>
          <a:xfrm>
            <a:off x="8370425" y="4191250"/>
            <a:ext cx="120600" cy="12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4043800" y="131975"/>
            <a:ext cx="222000" cy="221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4493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2374800" y="2517700"/>
            <a:ext cx="43944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2374800" y="1340150"/>
            <a:ext cx="4394400" cy="131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0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2" name="Google Shape;22;p3"/>
          <p:cNvSpPr txBox="1">
            <a:spLocks noGrp="1"/>
          </p:cNvSpPr>
          <p:nvPr>
            <p:ph type="subTitle" idx="1"/>
          </p:nvPr>
        </p:nvSpPr>
        <p:spPr>
          <a:xfrm>
            <a:off x="2374800" y="3408475"/>
            <a:ext cx="4394400" cy="4428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6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23" name="Google Shape;23;p3"/>
          <p:cNvSpPr/>
          <p:nvPr/>
        </p:nvSpPr>
        <p:spPr>
          <a:xfrm rot="5400000">
            <a:off x="-274662" y="1358773"/>
            <a:ext cx="4059285" cy="3510041"/>
          </a:xfrm>
          <a:custGeom>
            <a:avLst/>
            <a:gdLst/>
            <a:ahLst/>
            <a:cxnLst/>
            <a:rect l="l" t="t" r="r" b="b"/>
            <a:pathLst>
              <a:path w="48747" h="42150" extrusionOk="0">
                <a:moveTo>
                  <a:pt x="45884" y="1"/>
                </a:moveTo>
                <a:cubicBezTo>
                  <a:pt x="43565" y="1"/>
                  <a:pt x="41302" y="541"/>
                  <a:pt x="39541" y="1993"/>
                </a:cubicBezTo>
                <a:cubicBezTo>
                  <a:pt x="35284" y="5532"/>
                  <a:pt x="35848" y="12507"/>
                  <a:pt x="32079" y="16558"/>
                </a:cubicBezTo>
                <a:cubicBezTo>
                  <a:pt x="29249" y="19594"/>
                  <a:pt x="24774" y="20171"/>
                  <a:pt x="20534" y="20171"/>
                </a:cubicBezTo>
                <a:cubicBezTo>
                  <a:pt x="20010" y="20171"/>
                  <a:pt x="19489" y="20162"/>
                  <a:pt x="18976" y="20148"/>
                </a:cubicBezTo>
                <a:cubicBezTo>
                  <a:pt x="17946" y="20120"/>
                  <a:pt x="16895" y="20090"/>
                  <a:pt x="15842" y="20090"/>
                </a:cubicBezTo>
                <a:cubicBezTo>
                  <a:pt x="12101" y="20090"/>
                  <a:pt x="8344" y="20477"/>
                  <a:pt x="5462" y="22738"/>
                </a:cubicBezTo>
                <a:cubicBezTo>
                  <a:pt x="3719" y="24123"/>
                  <a:pt x="2488" y="26097"/>
                  <a:pt x="1693" y="28174"/>
                </a:cubicBezTo>
                <a:cubicBezTo>
                  <a:pt x="0" y="32713"/>
                  <a:pt x="180" y="37739"/>
                  <a:pt x="2206" y="42149"/>
                </a:cubicBezTo>
                <a:lnTo>
                  <a:pt x="48746" y="42149"/>
                </a:lnTo>
                <a:lnTo>
                  <a:pt x="48746" y="250"/>
                </a:lnTo>
                <a:cubicBezTo>
                  <a:pt x="47804" y="93"/>
                  <a:pt x="46839" y="1"/>
                  <a:pt x="45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7605100" y="4174050"/>
            <a:ext cx="236400" cy="236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4461000" y="4609500"/>
            <a:ext cx="120600" cy="12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4461000" y="202200"/>
            <a:ext cx="222000" cy="221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616102" y="284775"/>
            <a:ext cx="368400" cy="36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2806300" y="1413200"/>
            <a:ext cx="120600" cy="12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8922975" y="3239200"/>
            <a:ext cx="120600" cy="12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3"/>
        <p:cNvGrpSpPr/>
        <p:nvPr/>
      </p:nvGrpSpPr>
      <p:grpSpPr>
        <a:xfrm>
          <a:off x="0" y="0"/>
          <a:ext cx="0" cy="0"/>
          <a:chOff x="0" y="0"/>
          <a:chExt cx="0" cy="0"/>
        </a:xfrm>
      </p:grpSpPr>
      <p:sp>
        <p:nvSpPr>
          <p:cNvPr id="64" name="Google Shape;64;p8"/>
          <p:cNvSpPr txBox="1">
            <a:spLocks noGrp="1"/>
          </p:cNvSpPr>
          <p:nvPr>
            <p:ph type="title"/>
          </p:nvPr>
        </p:nvSpPr>
        <p:spPr>
          <a:xfrm>
            <a:off x="2143621" y="3155375"/>
            <a:ext cx="4859100" cy="556200"/>
          </a:xfrm>
          <a:prstGeom prst="rect">
            <a:avLst/>
          </a:prstGeom>
        </p:spPr>
        <p:txBody>
          <a:bodyPr spcFirstLastPara="1" wrap="square" lIns="91425" tIns="91425" rIns="91425" bIns="91425" anchor="ctr" anchorCtr="0">
            <a:noAutofit/>
          </a:bodyPr>
          <a:lstStyle>
            <a:lvl1pPr lvl="0" algn="r">
              <a:spcBef>
                <a:spcPts val="0"/>
              </a:spcBef>
              <a:spcAft>
                <a:spcPts val="0"/>
              </a:spcAft>
              <a:buSzPts val="2200"/>
              <a:buNone/>
              <a:defRPr sz="1900"/>
            </a:lvl1pPr>
            <a:lvl2pPr lvl="1">
              <a:spcBef>
                <a:spcPts val="0"/>
              </a:spcBef>
              <a:spcAft>
                <a:spcPts val="0"/>
              </a:spcAft>
              <a:buSzPts val="2200"/>
              <a:buNone/>
              <a:defRPr sz="2200"/>
            </a:lvl2pPr>
            <a:lvl3pPr lvl="2">
              <a:spcBef>
                <a:spcPts val="0"/>
              </a:spcBef>
              <a:spcAft>
                <a:spcPts val="0"/>
              </a:spcAft>
              <a:buSzPts val="2200"/>
              <a:buNone/>
              <a:defRPr sz="2200"/>
            </a:lvl3pPr>
            <a:lvl4pPr lvl="3">
              <a:spcBef>
                <a:spcPts val="0"/>
              </a:spcBef>
              <a:spcAft>
                <a:spcPts val="0"/>
              </a:spcAft>
              <a:buSzPts val="2200"/>
              <a:buNone/>
              <a:defRPr sz="2200"/>
            </a:lvl4pPr>
            <a:lvl5pPr lvl="4">
              <a:spcBef>
                <a:spcPts val="0"/>
              </a:spcBef>
              <a:spcAft>
                <a:spcPts val="0"/>
              </a:spcAft>
              <a:buSzPts val="2200"/>
              <a:buNone/>
              <a:defRPr sz="2200"/>
            </a:lvl5pPr>
            <a:lvl6pPr lvl="5">
              <a:spcBef>
                <a:spcPts val="0"/>
              </a:spcBef>
              <a:spcAft>
                <a:spcPts val="0"/>
              </a:spcAft>
              <a:buSzPts val="2200"/>
              <a:buNone/>
              <a:defRPr sz="2200"/>
            </a:lvl6pPr>
            <a:lvl7pPr lvl="6">
              <a:spcBef>
                <a:spcPts val="0"/>
              </a:spcBef>
              <a:spcAft>
                <a:spcPts val="0"/>
              </a:spcAft>
              <a:buSzPts val="2200"/>
              <a:buNone/>
              <a:defRPr sz="2200"/>
            </a:lvl7pPr>
            <a:lvl8pPr lvl="7">
              <a:spcBef>
                <a:spcPts val="0"/>
              </a:spcBef>
              <a:spcAft>
                <a:spcPts val="0"/>
              </a:spcAft>
              <a:buSzPts val="2200"/>
              <a:buNone/>
              <a:defRPr sz="2200"/>
            </a:lvl8pPr>
            <a:lvl9pPr lvl="8">
              <a:spcBef>
                <a:spcPts val="0"/>
              </a:spcBef>
              <a:spcAft>
                <a:spcPts val="0"/>
              </a:spcAft>
              <a:buSzPts val="2200"/>
              <a:buNone/>
              <a:defRPr sz="2200"/>
            </a:lvl9pPr>
          </a:lstStyle>
          <a:p>
            <a:endParaRPr/>
          </a:p>
        </p:txBody>
      </p:sp>
      <p:sp>
        <p:nvSpPr>
          <p:cNvPr id="65" name="Google Shape;65;p8"/>
          <p:cNvSpPr txBox="1">
            <a:spLocks noGrp="1"/>
          </p:cNvSpPr>
          <p:nvPr>
            <p:ph type="subTitle" idx="1"/>
          </p:nvPr>
        </p:nvSpPr>
        <p:spPr>
          <a:xfrm>
            <a:off x="2141300" y="1603900"/>
            <a:ext cx="4859100" cy="1277100"/>
          </a:xfrm>
          <a:prstGeom prst="rect">
            <a:avLst/>
          </a:prstGeom>
        </p:spPr>
        <p:txBody>
          <a:bodyPr spcFirstLastPara="1" wrap="square" lIns="91425" tIns="91425" rIns="91425" bIns="91425" anchor="b" anchorCtr="0">
            <a:noAutofit/>
          </a:bodyPr>
          <a:lstStyle>
            <a:lvl1pPr lvl="0" algn="r">
              <a:spcBef>
                <a:spcPts val="0"/>
              </a:spcBef>
              <a:spcAft>
                <a:spcPts val="0"/>
              </a:spcAft>
              <a:buSzPts val="1600"/>
              <a:buNone/>
              <a:defRPr sz="21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a:endParaRPr/>
          </a:p>
        </p:txBody>
      </p:sp>
      <p:sp>
        <p:nvSpPr>
          <p:cNvPr id="66" name="Google Shape;66;p8"/>
          <p:cNvSpPr/>
          <p:nvPr/>
        </p:nvSpPr>
        <p:spPr>
          <a:xfrm>
            <a:off x="-26675" y="-20602"/>
            <a:ext cx="2613705" cy="2572422"/>
          </a:xfrm>
          <a:custGeom>
            <a:avLst/>
            <a:gdLst/>
            <a:ahLst/>
            <a:cxnLst/>
            <a:rect l="l" t="t" r="r" b="b"/>
            <a:pathLst>
              <a:path w="51029" h="50223" extrusionOk="0">
                <a:moveTo>
                  <a:pt x="0" y="0"/>
                </a:moveTo>
                <a:lnTo>
                  <a:pt x="590" y="49721"/>
                </a:lnTo>
                <a:cubicBezTo>
                  <a:pt x="641" y="49721"/>
                  <a:pt x="3385" y="50182"/>
                  <a:pt x="3436" y="50182"/>
                </a:cubicBezTo>
                <a:cubicBezTo>
                  <a:pt x="3885" y="50174"/>
                  <a:pt x="4333" y="50170"/>
                  <a:pt x="4783" y="50170"/>
                </a:cubicBezTo>
                <a:cubicBezTo>
                  <a:pt x="6537" y="50170"/>
                  <a:pt x="8295" y="50223"/>
                  <a:pt x="10050" y="50223"/>
                </a:cubicBezTo>
                <a:cubicBezTo>
                  <a:pt x="11826" y="50223"/>
                  <a:pt x="13598" y="50169"/>
                  <a:pt x="15360" y="49951"/>
                </a:cubicBezTo>
                <a:cubicBezTo>
                  <a:pt x="19027" y="49490"/>
                  <a:pt x="22899" y="48054"/>
                  <a:pt x="24745" y="44874"/>
                </a:cubicBezTo>
                <a:cubicBezTo>
                  <a:pt x="27489" y="40079"/>
                  <a:pt x="24514" y="33720"/>
                  <a:pt x="26617" y="28643"/>
                </a:cubicBezTo>
                <a:cubicBezTo>
                  <a:pt x="28412" y="24309"/>
                  <a:pt x="33232" y="22181"/>
                  <a:pt x="37669" y="20668"/>
                </a:cubicBezTo>
                <a:cubicBezTo>
                  <a:pt x="42079" y="19155"/>
                  <a:pt x="46951" y="17514"/>
                  <a:pt x="49387" y="13514"/>
                </a:cubicBezTo>
                <a:cubicBezTo>
                  <a:pt x="50541" y="11590"/>
                  <a:pt x="50977" y="9308"/>
                  <a:pt x="51028" y="7077"/>
                </a:cubicBezTo>
                <a:cubicBezTo>
                  <a:pt x="51028" y="5667"/>
                  <a:pt x="50823" y="1590"/>
                  <a:pt x="50490" y="205"/>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p:nvPr/>
        </p:nvSpPr>
        <p:spPr>
          <a:xfrm>
            <a:off x="7000374" y="3289959"/>
            <a:ext cx="2143649" cy="1853546"/>
          </a:xfrm>
          <a:custGeom>
            <a:avLst/>
            <a:gdLst/>
            <a:ahLst/>
            <a:cxnLst/>
            <a:rect l="l" t="t" r="r" b="b"/>
            <a:pathLst>
              <a:path w="48747" h="42150" extrusionOk="0">
                <a:moveTo>
                  <a:pt x="45884" y="1"/>
                </a:moveTo>
                <a:cubicBezTo>
                  <a:pt x="43565" y="1"/>
                  <a:pt x="41302" y="541"/>
                  <a:pt x="39541" y="1993"/>
                </a:cubicBezTo>
                <a:cubicBezTo>
                  <a:pt x="35284" y="5532"/>
                  <a:pt x="35848" y="12507"/>
                  <a:pt x="32079" y="16558"/>
                </a:cubicBezTo>
                <a:cubicBezTo>
                  <a:pt x="29249" y="19594"/>
                  <a:pt x="24774" y="20171"/>
                  <a:pt x="20534" y="20171"/>
                </a:cubicBezTo>
                <a:cubicBezTo>
                  <a:pt x="20010" y="20171"/>
                  <a:pt x="19489" y="20162"/>
                  <a:pt x="18976" y="20148"/>
                </a:cubicBezTo>
                <a:cubicBezTo>
                  <a:pt x="17946" y="20120"/>
                  <a:pt x="16895" y="20090"/>
                  <a:pt x="15842" y="20090"/>
                </a:cubicBezTo>
                <a:cubicBezTo>
                  <a:pt x="12101" y="20090"/>
                  <a:pt x="8344" y="20477"/>
                  <a:pt x="5462" y="22738"/>
                </a:cubicBezTo>
                <a:cubicBezTo>
                  <a:pt x="3719" y="24123"/>
                  <a:pt x="2488" y="26097"/>
                  <a:pt x="1693" y="28174"/>
                </a:cubicBezTo>
                <a:cubicBezTo>
                  <a:pt x="0" y="32713"/>
                  <a:pt x="180" y="37739"/>
                  <a:pt x="2206" y="42149"/>
                </a:cubicBezTo>
                <a:lnTo>
                  <a:pt x="48746" y="42149"/>
                </a:lnTo>
                <a:lnTo>
                  <a:pt x="48746" y="250"/>
                </a:lnTo>
                <a:cubicBezTo>
                  <a:pt x="47804" y="93"/>
                  <a:pt x="46839" y="1"/>
                  <a:pt x="45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8"/>
          <p:cNvGrpSpPr/>
          <p:nvPr/>
        </p:nvGrpSpPr>
        <p:grpSpPr>
          <a:xfrm rot="-4820842">
            <a:off x="7155469" y="18127"/>
            <a:ext cx="887797" cy="1398479"/>
            <a:chOff x="197288" y="2678578"/>
            <a:chExt cx="1220170" cy="1922041"/>
          </a:xfrm>
        </p:grpSpPr>
        <p:sp>
          <p:nvSpPr>
            <p:cNvPr id="69" name="Google Shape;69;p8"/>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p:nvPr/>
          </p:nvSpPr>
          <p:spPr>
            <a:xfrm rot="1373105">
              <a:off x="344493" y="2829253"/>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8"/>
          <p:cNvSpPr/>
          <p:nvPr/>
        </p:nvSpPr>
        <p:spPr>
          <a:xfrm>
            <a:off x="4187900" y="4657600"/>
            <a:ext cx="236400" cy="236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a:off x="8430725" y="2360050"/>
            <a:ext cx="120600" cy="12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a:off x="662525" y="3399651"/>
            <a:ext cx="222000" cy="221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a:off x="3776300" y="287225"/>
            <a:ext cx="363600" cy="362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1024233" y="3528580"/>
            <a:ext cx="2239200" cy="2150748"/>
            <a:chOff x="995933" y="3538005"/>
            <a:chExt cx="2239200" cy="2150748"/>
          </a:xfrm>
        </p:grpSpPr>
        <p:sp>
          <p:nvSpPr>
            <p:cNvPr id="76" name="Google Shape;76;p8"/>
            <p:cNvSpPr/>
            <p:nvPr/>
          </p:nvSpPr>
          <p:spPr>
            <a:xfrm rot="-134995" flipH="1">
              <a:off x="1026594" y="4038286"/>
              <a:ext cx="2177879" cy="16083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8100000">
              <a:off x="2301505" y="3691321"/>
              <a:ext cx="688275" cy="614739"/>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8"/>
        <p:cNvGrpSpPr/>
        <p:nvPr/>
      </p:nvGrpSpPr>
      <p:grpSpPr>
        <a:xfrm>
          <a:off x="0" y="0"/>
          <a:ext cx="0" cy="0"/>
          <a:chOff x="0" y="0"/>
          <a:chExt cx="0" cy="0"/>
        </a:xfrm>
      </p:grpSpPr>
      <p:sp>
        <p:nvSpPr>
          <p:cNvPr id="79" name="Google Shape;79;p9"/>
          <p:cNvSpPr/>
          <p:nvPr/>
        </p:nvSpPr>
        <p:spPr>
          <a:xfrm>
            <a:off x="4572000" y="-125"/>
            <a:ext cx="45720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1" name="Google Shape;8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2" name="Google Shape;8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97"/>
        <p:cNvGrpSpPr/>
        <p:nvPr/>
      </p:nvGrpSpPr>
      <p:grpSpPr>
        <a:xfrm>
          <a:off x="0" y="0"/>
          <a:ext cx="0" cy="0"/>
          <a:chOff x="0" y="0"/>
          <a:chExt cx="0" cy="0"/>
        </a:xfrm>
      </p:grpSpPr>
      <p:sp>
        <p:nvSpPr>
          <p:cNvPr id="98" name="Google Shape;98;p13"/>
          <p:cNvSpPr/>
          <p:nvPr/>
        </p:nvSpPr>
        <p:spPr>
          <a:xfrm>
            <a:off x="8733798" y="3291823"/>
            <a:ext cx="159600" cy="15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p:nvPr/>
        </p:nvSpPr>
        <p:spPr>
          <a:xfrm>
            <a:off x="7629878" y="3834272"/>
            <a:ext cx="1514082" cy="1309179"/>
          </a:xfrm>
          <a:custGeom>
            <a:avLst/>
            <a:gdLst/>
            <a:ahLst/>
            <a:cxnLst/>
            <a:rect l="l" t="t" r="r" b="b"/>
            <a:pathLst>
              <a:path w="48747" h="42150" extrusionOk="0">
                <a:moveTo>
                  <a:pt x="45884" y="1"/>
                </a:moveTo>
                <a:cubicBezTo>
                  <a:pt x="43565" y="1"/>
                  <a:pt x="41302" y="541"/>
                  <a:pt x="39541" y="1993"/>
                </a:cubicBezTo>
                <a:cubicBezTo>
                  <a:pt x="35284" y="5532"/>
                  <a:pt x="35848" y="12507"/>
                  <a:pt x="32079" y="16558"/>
                </a:cubicBezTo>
                <a:cubicBezTo>
                  <a:pt x="29249" y="19594"/>
                  <a:pt x="24774" y="20171"/>
                  <a:pt x="20534" y="20171"/>
                </a:cubicBezTo>
                <a:cubicBezTo>
                  <a:pt x="20010" y="20171"/>
                  <a:pt x="19489" y="20162"/>
                  <a:pt x="18976" y="20148"/>
                </a:cubicBezTo>
                <a:cubicBezTo>
                  <a:pt x="17946" y="20120"/>
                  <a:pt x="16895" y="20090"/>
                  <a:pt x="15842" y="20090"/>
                </a:cubicBezTo>
                <a:cubicBezTo>
                  <a:pt x="12101" y="20090"/>
                  <a:pt x="8344" y="20477"/>
                  <a:pt x="5462" y="22738"/>
                </a:cubicBezTo>
                <a:cubicBezTo>
                  <a:pt x="3719" y="24123"/>
                  <a:pt x="2488" y="26097"/>
                  <a:pt x="1693" y="28174"/>
                </a:cubicBezTo>
                <a:cubicBezTo>
                  <a:pt x="0" y="32713"/>
                  <a:pt x="180" y="37739"/>
                  <a:pt x="2206" y="42149"/>
                </a:cubicBezTo>
                <a:lnTo>
                  <a:pt x="48746" y="42149"/>
                </a:lnTo>
                <a:lnTo>
                  <a:pt x="48746" y="250"/>
                </a:lnTo>
                <a:cubicBezTo>
                  <a:pt x="47804" y="93"/>
                  <a:pt x="46839" y="1"/>
                  <a:pt x="45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rot="273766">
            <a:off x="-241601" y="149001"/>
            <a:ext cx="8847138" cy="536149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2" name="Google Shape;102;p13"/>
          <p:cNvSpPr txBox="1">
            <a:spLocks noGrp="1"/>
          </p:cNvSpPr>
          <p:nvPr>
            <p:ph type="title" idx="2"/>
          </p:nvPr>
        </p:nvSpPr>
        <p:spPr>
          <a:xfrm>
            <a:off x="1556125" y="2071672"/>
            <a:ext cx="2866200" cy="489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03" name="Google Shape;103;p13"/>
          <p:cNvSpPr txBox="1">
            <a:spLocks noGrp="1"/>
          </p:cNvSpPr>
          <p:nvPr>
            <p:ph type="title" idx="3" hasCustomPrompt="1"/>
          </p:nvPr>
        </p:nvSpPr>
        <p:spPr>
          <a:xfrm>
            <a:off x="713225" y="1905900"/>
            <a:ext cx="837600" cy="100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600">
                <a:solidFill>
                  <a:schemeClr val="dk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4" name="Google Shape;104;p13"/>
          <p:cNvSpPr txBox="1">
            <a:spLocks noGrp="1"/>
          </p:cNvSpPr>
          <p:nvPr>
            <p:ph type="title" idx="4"/>
          </p:nvPr>
        </p:nvSpPr>
        <p:spPr>
          <a:xfrm>
            <a:off x="1556125" y="3380000"/>
            <a:ext cx="2866200" cy="489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5" name="Google Shape;105;p13"/>
          <p:cNvSpPr txBox="1">
            <a:spLocks noGrp="1"/>
          </p:cNvSpPr>
          <p:nvPr>
            <p:ph type="title" idx="5" hasCustomPrompt="1"/>
          </p:nvPr>
        </p:nvSpPr>
        <p:spPr>
          <a:xfrm>
            <a:off x="713225" y="3207950"/>
            <a:ext cx="837600" cy="100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600">
                <a:solidFill>
                  <a:schemeClr val="dk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6" name="Google Shape;106;p13"/>
          <p:cNvSpPr txBox="1">
            <a:spLocks noGrp="1"/>
          </p:cNvSpPr>
          <p:nvPr>
            <p:ph type="title" idx="6"/>
          </p:nvPr>
        </p:nvSpPr>
        <p:spPr>
          <a:xfrm>
            <a:off x="5354375" y="2069027"/>
            <a:ext cx="2866200" cy="489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7" name="Google Shape;107;p13"/>
          <p:cNvSpPr txBox="1">
            <a:spLocks noGrp="1"/>
          </p:cNvSpPr>
          <p:nvPr>
            <p:ph type="title" idx="7" hasCustomPrompt="1"/>
          </p:nvPr>
        </p:nvSpPr>
        <p:spPr>
          <a:xfrm>
            <a:off x="4511475" y="1905900"/>
            <a:ext cx="837600" cy="100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600">
                <a:solidFill>
                  <a:schemeClr val="dk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8" name="Google Shape;108;p13"/>
          <p:cNvSpPr txBox="1">
            <a:spLocks noGrp="1"/>
          </p:cNvSpPr>
          <p:nvPr>
            <p:ph type="title" idx="8"/>
          </p:nvPr>
        </p:nvSpPr>
        <p:spPr>
          <a:xfrm>
            <a:off x="5354375" y="3380000"/>
            <a:ext cx="2866200" cy="489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9" name="Google Shape;109;p13"/>
          <p:cNvSpPr txBox="1">
            <a:spLocks noGrp="1"/>
          </p:cNvSpPr>
          <p:nvPr>
            <p:ph type="title" idx="9" hasCustomPrompt="1"/>
          </p:nvPr>
        </p:nvSpPr>
        <p:spPr>
          <a:xfrm>
            <a:off x="4511475" y="3207950"/>
            <a:ext cx="837600" cy="100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600">
                <a:solidFill>
                  <a:schemeClr val="dk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10" name="Google Shape;110;p13"/>
          <p:cNvSpPr txBox="1">
            <a:spLocks noGrp="1"/>
          </p:cNvSpPr>
          <p:nvPr>
            <p:ph type="subTitle" idx="1"/>
          </p:nvPr>
        </p:nvSpPr>
        <p:spPr>
          <a:xfrm>
            <a:off x="1556100" y="2408875"/>
            <a:ext cx="2105400" cy="5727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sz="16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111" name="Google Shape;111;p13"/>
          <p:cNvSpPr txBox="1">
            <a:spLocks noGrp="1"/>
          </p:cNvSpPr>
          <p:nvPr>
            <p:ph type="subTitle" idx="13"/>
          </p:nvPr>
        </p:nvSpPr>
        <p:spPr>
          <a:xfrm>
            <a:off x="1556100" y="3756350"/>
            <a:ext cx="210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2" name="Google Shape;112;p13"/>
          <p:cNvSpPr txBox="1">
            <a:spLocks noGrp="1"/>
          </p:cNvSpPr>
          <p:nvPr>
            <p:ph type="subTitle" idx="14"/>
          </p:nvPr>
        </p:nvSpPr>
        <p:spPr>
          <a:xfrm>
            <a:off x="5354375" y="2412425"/>
            <a:ext cx="210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3" name="Google Shape;113;p13"/>
          <p:cNvSpPr txBox="1">
            <a:spLocks noGrp="1"/>
          </p:cNvSpPr>
          <p:nvPr>
            <p:ph type="subTitle" idx="15"/>
          </p:nvPr>
        </p:nvSpPr>
        <p:spPr>
          <a:xfrm>
            <a:off x="5354375" y="3759351"/>
            <a:ext cx="210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4" name="Google Shape;114;p13"/>
          <p:cNvSpPr/>
          <p:nvPr/>
        </p:nvSpPr>
        <p:spPr>
          <a:xfrm>
            <a:off x="6391550" y="160350"/>
            <a:ext cx="236400" cy="236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145"/>
        <p:cNvGrpSpPr/>
        <p:nvPr/>
      </p:nvGrpSpPr>
      <p:grpSpPr>
        <a:xfrm>
          <a:off x="0" y="0"/>
          <a:ext cx="0" cy="0"/>
          <a:chOff x="0" y="0"/>
          <a:chExt cx="0" cy="0"/>
        </a:xfrm>
      </p:grpSpPr>
      <p:sp>
        <p:nvSpPr>
          <p:cNvPr id="146" name="Google Shape;146;p1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7" name="Google Shape;147;p16"/>
          <p:cNvSpPr txBox="1">
            <a:spLocks noGrp="1"/>
          </p:cNvSpPr>
          <p:nvPr>
            <p:ph type="title" idx="2"/>
          </p:nvPr>
        </p:nvSpPr>
        <p:spPr>
          <a:xfrm>
            <a:off x="1088212" y="1920075"/>
            <a:ext cx="2867700" cy="509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8" name="Google Shape;148;p16"/>
          <p:cNvSpPr txBox="1">
            <a:spLocks noGrp="1"/>
          </p:cNvSpPr>
          <p:nvPr>
            <p:ph type="subTitle" idx="1"/>
          </p:nvPr>
        </p:nvSpPr>
        <p:spPr>
          <a:xfrm>
            <a:off x="1088212" y="2269700"/>
            <a:ext cx="2867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49" name="Google Shape;149;p16"/>
          <p:cNvSpPr txBox="1">
            <a:spLocks noGrp="1"/>
          </p:cNvSpPr>
          <p:nvPr>
            <p:ph type="title" idx="3"/>
          </p:nvPr>
        </p:nvSpPr>
        <p:spPr>
          <a:xfrm>
            <a:off x="1088212" y="3376875"/>
            <a:ext cx="2867700" cy="509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0" name="Google Shape;150;p16"/>
          <p:cNvSpPr txBox="1">
            <a:spLocks noGrp="1"/>
          </p:cNvSpPr>
          <p:nvPr>
            <p:ph type="subTitle" idx="4"/>
          </p:nvPr>
        </p:nvSpPr>
        <p:spPr>
          <a:xfrm>
            <a:off x="1088212" y="3726500"/>
            <a:ext cx="2867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1" name="Google Shape;151;p16"/>
          <p:cNvSpPr txBox="1">
            <a:spLocks noGrp="1"/>
          </p:cNvSpPr>
          <p:nvPr>
            <p:ph type="title" idx="5"/>
          </p:nvPr>
        </p:nvSpPr>
        <p:spPr>
          <a:xfrm>
            <a:off x="5188110" y="1920075"/>
            <a:ext cx="2867700" cy="509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2" name="Google Shape;152;p16"/>
          <p:cNvSpPr txBox="1">
            <a:spLocks noGrp="1"/>
          </p:cNvSpPr>
          <p:nvPr>
            <p:ph type="subTitle" idx="6"/>
          </p:nvPr>
        </p:nvSpPr>
        <p:spPr>
          <a:xfrm>
            <a:off x="5188110" y="2269700"/>
            <a:ext cx="2867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3" name="Google Shape;153;p16"/>
          <p:cNvSpPr txBox="1">
            <a:spLocks noGrp="1"/>
          </p:cNvSpPr>
          <p:nvPr>
            <p:ph type="title" idx="7"/>
          </p:nvPr>
        </p:nvSpPr>
        <p:spPr>
          <a:xfrm>
            <a:off x="5188110" y="3376875"/>
            <a:ext cx="2867700" cy="509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4" name="Google Shape;154;p16"/>
          <p:cNvSpPr txBox="1">
            <a:spLocks noGrp="1"/>
          </p:cNvSpPr>
          <p:nvPr>
            <p:ph type="subTitle" idx="8"/>
          </p:nvPr>
        </p:nvSpPr>
        <p:spPr>
          <a:xfrm>
            <a:off x="5188110" y="3726500"/>
            <a:ext cx="2867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5" name="Google Shape;155;p16"/>
          <p:cNvSpPr/>
          <p:nvPr/>
        </p:nvSpPr>
        <p:spPr>
          <a:xfrm>
            <a:off x="7629878" y="3834272"/>
            <a:ext cx="1514082" cy="1309179"/>
          </a:xfrm>
          <a:custGeom>
            <a:avLst/>
            <a:gdLst/>
            <a:ahLst/>
            <a:cxnLst/>
            <a:rect l="l" t="t" r="r" b="b"/>
            <a:pathLst>
              <a:path w="48747" h="42150" extrusionOk="0">
                <a:moveTo>
                  <a:pt x="45884" y="1"/>
                </a:moveTo>
                <a:cubicBezTo>
                  <a:pt x="43565" y="1"/>
                  <a:pt x="41302" y="541"/>
                  <a:pt x="39541" y="1993"/>
                </a:cubicBezTo>
                <a:cubicBezTo>
                  <a:pt x="35284" y="5532"/>
                  <a:pt x="35848" y="12507"/>
                  <a:pt x="32079" y="16558"/>
                </a:cubicBezTo>
                <a:cubicBezTo>
                  <a:pt x="29249" y="19594"/>
                  <a:pt x="24774" y="20171"/>
                  <a:pt x="20534" y="20171"/>
                </a:cubicBezTo>
                <a:cubicBezTo>
                  <a:pt x="20010" y="20171"/>
                  <a:pt x="19489" y="20162"/>
                  <a:pt x="18976" y="20148"/>
                </a:cubicBezTo>
                <a:cubicBezTo>
                  <a:pt x="17946" y="20120"/>
                  <a:pt x="16895" y="20090"/>
                  <a:pt x="15842" y="20090"/>
                </a:cubicBezTo>
                <a:cubicBezTo>
                  <a:pt x="12101" y="20090"/>
                  <a:pt x="8344" y="20477"/>
                  <a:pt x="5462" y="22738"/>
                </a:cubicBezTo>
                <a:cubicBezTo>
                  <a:pt x="3719" y="24123"/>
                  <a:pt x="2488" y="26097"/>
                  <a:pt x="1693" y="28174"/>
                </a:cubicBezTo>
                <a:cubicBezTo>
                  <a:pt x="0" y="32713"/>
                  <a:pt x="180" y="37739"/>
                  <a:pt x="2206" y="42149"/>
                </a:cubicBezTo>
                <a:lnTo>
                  <a:pt x="48746" y="42149"/>
                </a:lnTo>
                <a:lnTo>
                  <a:pt x="48746" y="250"/>
                </a:lnTo>
                <a:cubicBezTo>
                  <a:pt x="47804" y="93"/>
                  <a:pt x="46839" y="1"/>
                  <a:pt x="45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6"/>
          <p:cNvSpPr/>
          <p:nvPr/>
        </p:nvSpPr>
        <p:spPr>
          <a:xfrm>
            <a:off x="4258300" y="4824450"/>
            <a:ext cx="173400" cy="173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6"/>
          <p:cNvSpPr/>
          <p:nvPr/>
        </p:nvSpPr>
        <p:spPr>
          <a:xfrm>
            <a:off x="475600" y="1782625"/>
            <a:ext cx="101400" cy="101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6"/>
          <p:cNvSpPr/>
          <p:nvPr/>
        </p:nvSpPr>
        <p:spPr>
          <a:xfrm>
            <a:off x="8686225" y="1528475"/>
            <a:ext cx="236400" cy="236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5">
    <p:spTree>
      <p:nvGrpSpPr>
        <p:cNvPr id="1" name="Shape 190"/>
        <p:cNvGrpSpPr/>
        <p:nvPr/>
      </p:nvGrpSpPr>
      <p:grpSpPr>
        <a:xfrm>
          <a:off x="0" y="0"/>
          <a:ext cx="0" cy="0"/>
          <a:chOff x="0" y="0"/>
          <a:chExt cx="0" cy="0"/>
        </a:xfrm>
      </p:grpSpPr>
      <p:sp>
        <p:nvSpPr>
          <p:cNvPr id="191" name="Google Shape;191;p19"/>
          <p:cNvSpPr txBox="1">
            <a:spLocks noGrp="1"/>
          </p:cNvSpPr>
          <p:nvPr>
            <p:ph type="subTitle" idx="1"/>
          </p:nvPr>
        </p:nvSpPr>
        <p:spPr>
          <a:xfrm>
            <a:off x="713225" y="2320150"/>
            <a:ext cx="3306000" cy="14325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92" name="Google Shape;192;p19"/>
          <p:cNvSpPr/>
          <p:nvPr/>
        </p:nvSpPr>
        <p:spPr>
          <a:xfrm rot="10800000">
            <a:off x="8" y="-3"/>
            <a:ext cx="2520464" cy="2179366"/>
          </a:xfrm>
          <a:custGeom>
            <a:avLst/>
            <a:gdLst/>
            <a:ahLst/>
            <a:cxnLst/>
            <a:rect l="l" t="t" r="r" b="b"/>
            <a:pathLst>
              <a:path w="48747" h="42150" extrusionOk="0">
                <a:moveTo>
                  <a:pt x="45884" y="1"/>
                </a:moveTo>
                <a:cubicBezTo>
                  <a:pt x="43565" y="1"/>
                  <a:pt x="41302" y="541"/>
                  <a:pt x="39541" y="1993"/>
                </a:cubicBezTo>
                <a:cubicBezTo>
                  <a:pt x="35284" y="5532"/>
                  <a:pt x="35848" y="12507"/>
                  <a:pt x="32079" y="16558"/>
                </a:cubicBezTo>
                <a:cubicBezTo>
                  <a:pt x="29249" y="19594"/>
                  <a:pt x="24774" y="20171"/>
                  <a:pt x="20534" y="20171"/>
                </a:cubicBezTo>
                <a:cubicBezTo>
                  <a:pt x="20010" y="20171"/>
                  <a:pt x="19489" y="20162"/>
                  <a:pt x="18976" y="20148"/>
                </a:cubicBezTo>
                <a:cubicBezTo>
                  <a:pt x="17946" y="20120"/>
                  <a:pt x="16895" y="20090"/>
                  <a:pt x="15842" y="20090"/>
                </a:cubicBezTo>
                <a:cubicBezTo>
                  <a:pt x="12101" y="20090"/>
                  <a:pt x="8344" y="20477"/>
                  <a:pt x="5462" y="22738"/>
                </a:cubicBezTo>
                <a:cubicBezTo>
                  <a:pt x="3719" y="24123"/>
                  <a:pt x="2488" y="26097"/>
                  <a:pt x="1693" y="28174"/>
                </a:cubicBezTo>
                <a:cubicBezTo>
                  <a:pt x="0" y="32713"/>
                  <a:pt x="180" y="37739"/>
                  <a:pt x="2206" y="42149"/>
                </a:cubicBezTo>
                <a:lnTo>
                  <a:pt x="48746" y="42149"/>
                </a:lnTo>
                <a:lnTo>
                  <a:pt x="48746" y="250"/>
                </a:lnTo>
                <a:cubicBezTo>
                  <a:pt x="47804" y="93"/>
                  <a:pt x="46839" y="1"/>
                  <a:pt x="45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a:off x="153350" y="2746150"/>
            <a:ext cx="394500" cy="394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a:off x="2742925" y="4787100"/>
            <a:ext cx="173400" cy="173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a:off x="3468175" y="197375"/>
            <a:ext cx="101400" cy="101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a:off x="8746100" y="1800100"/>
            <a:ext cx="173400" cy="173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txBox="1">
            <a:spLocks noGrp="1"/>
          </p:cNvSpPr>
          <p:nvPr>
            <p:ph type="title"/>
          </p:nvPr>
        </p:nvSpPr>
        <p:spPr>
          <a:xfrm>
            <a:off x="713225" y="539500"/>
            <a:ext cx="2593500" cy="1075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243"/>
        <p:cNvGrpSpPr/>
        <p:nvPr/>
      </p:nvGrpSpPr>
      <p:grpSpPr>
        <a:xfrm>
          <a:off x="0" y="0"/>
          <a:ext cx="0" cy="0"/>
          <a:chOff x="0" y="0"/>
          <a:chExt cx="0" cy="0"/>
        </a:xfrm>
      </p:grpSpPr>
      <p:sp>
        <p:nvSpPr>
          <p:cNvPr id="244" name="Google Shape;244;p25"/>
          <p:cNvSpPr/>
          <p:nvPr/>
        </p:nvSpPr>
        <p:spPr>
          <a:xfrm rot="-152789" flipH="1">
            <a:off x="3833555" y="423896"/>
            <a:ext cx="5455788" cy="491165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5"/>
          <p:cNvSpPr txBox="1">
            <a:spLocks noGrp="1"/>
          </p:cNvSpPr>
          <p:nvPr>
            <p:ph type="title"/>
          </p:nvPr>
        </p:nvSpPr>
        <p:spPr>
          <a:xfrm>
            <a:off x="4112600" y="827425"/>
            <a:ext cx="3956100" cy="776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5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6" name="Google Shape;246;p25"/>
          <p:cNvSpPr txBox="1">
            <a:spLocks noGrp="1"/>
          </p:cNvSpPr>
          <p:nvPr>
            <p:ph type="subTitle" idx="1"/>
          </p:nvPr>
        </p:nvSpPr>
        <p:spPr>
          <a:xfrm>
            <a:off x="4112600" y="1604125"/>
            <a:ext cx="3956100" cy="1140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47" name="Google Shape;247;p25"/>
          <p:cNvSpPr/>
          <p:nvPr/>
        </p:nvSpPr>
        <p:spPr>
          <a:xfrm flipH="1">
            <a:off x="3" y="3834322"/>
            <a:ext cx="1514082" cy="1309179"/>
          </a:xfrm>
          <a:custGeom>
            <a:avLst/>
            <a:gdLst/>
            <a:ahLst/>
            <a:cxnLst/>
            <a:rect l="l" t="t" r="r" b="b"/>
            <a:pathLst>
              <a:path w="48747" h="42150" extrusionOk="0">
                <a:moveTo>
                  <a:pt x="45884" y="1"/>
                </a:moveTo>
                <a:cubicBezTo>
                  <a:pt x="43565" y="1"/>
                  <a:pt x="41302" y="541"/>
                  <a:pt x="39541" y="1993"/>
                </a:cubicBezTo>
                <a:cubicBezTo>
                  <a:pt x="35284" y="5532"/>
                  <a:pt x="35848" y="12507"/>
                  <a:pt x="32079" y="16558"/>
                </a:cubicBezTo>
                <a:cubicBezTo>
                  <a:pt x="29249" y="19594"/>
                  <a:pt x="24774" y="20171"/>
                  <a:pt x="20534" y="20171"/>
                </a:cubicBezTo>
                <a:cubicBezTo>
                  <a:pt x="20010" y="20171"/>
                  <a:pt x="19489" y="20162"/>
                  <a:pt x="18976" y="20148"/>
                </a:cubicBezTo>
                <a:cubicBezTo>
                  <a:pt x="17946" y="20120"/>
                  <a:pt x="16895" y="20090"/>
                  <a:pt x="15842" y="20090"/>
                </a:cubicBezTo>
                <a:cubicBezTo>
                  <a:pt x="12101" y="20090"/>
                  <a:pt x="8344" y="20477"/>
                  <a:pt x="5462" y="22738"/>
                </a:cubicBezTo>
                <a:cubicBezTo>
                  <a:pt x="3719" y="24123"/>
                  <a:pt x="2488" y="26097"/>
                  <a:pt x="1693" y="28174"/>
                </a:cubicBezTo>
                <a:cubicBezTo>
                  <a:pt x="0" y="32713"/>
                  <a:pt x="180" y="37739"/>
                  <a:pt x="2206" y="42149"/>
                </a:cubicBezTo>
                <a:lnTo>
                  <a:pt x="48746" y="42149"/>
                </a:lnTo>
                <a:lnTo>
                  <a:pt x="48746" y="250"/>
                </a:lnTo>
                <a:cubicBezTo>
                  <a:pt x="47804" y="93"/>
                  <a:pt x="46839" y="1"/>
                  <a:pt x="45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5"/>
          <p:cNvSpPr/>
          <p:nvPr/>
        </p:nvSpPr>
        <p:spPr>
          <a:xfrm>
            <a:off x="2719325" y="230100"/>
            <a:ext cx="382500" cy="382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5"/>
          <p:cNvSpPr/>
          <p:nvPr/>
        </p:nvSpPr>
        <p:spPr>
          <a:xfrm>
            <a:off x="2533863" y="4603950"/>
            <a:ext cx="173400" cy="173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5"/>
          <p:cNvSpPr/>
          <p:nvPr/>
        </p:nvSpPr>
        <p:spPr>
          <a:xfrm>
            <a:off x="322600" y="2829025"/>
            <a:ext cx="101400" cy="101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txBox="1"/>
          <p:nvPr/>
        </p:nvSpPr>
        <p:spPr>
          <a:xfrm>
            <a:off x="4683500" y="3572625"/>
            <a:ext cx="3385200" cy="6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b="1">
                <a:solidFill>
                  <a:schemeClr val="lt1"/>
                </a:solidFill>
                <a:latin typeface="Lato"/>
                <a:ea typeface="Lato"/>
                <a:cs typeface="Lato"/>
                <a:sym typeface="Lato"/>
              </a:rPr>
              <a:t>CREDITS</a:t>
            </a:r>
            <a:r>
              <a:rPr lang="en" sz="1200">
                <a:solidFill>
                  <a:schemeClr val="lt1"/>
                </a:solidFill>
                <a:latin typeface="Lato"/>
                <a:ea typeface="Lato"/>
                <a:cs typeface="Lato"/>
                <a:sym typeface="Lato"/>
              </a:rPr>
              <a:t>: This presentation template was created by </a:t>
            </a:r>
            <a:r>
              <a:rPr lang="en" sz="1200" b="1">
                <a:solidFill>
                  <a:schemeClr val="lt1"/>
                </a:solidFill>
                <a:uFill>
                  <a:noFill/>
                </a:uFill>
                <a:latin typeface="Lato"/>
                <a:ea typeface="Lato"/>
                <a:cs typeface="Lato"/>
                <a:sym typeface="Lato"/>
                <a:hlinkClick r:id="rId2">
                  <a:extLst>
                    <a:ext uri="{A12FA001-AC4F-418D-AE19-62706E023703}">
                      <ahyp:hlinkClr xmlns:ahyp="http://schemas.microsoft.com/office/drawing/2018/hyperlinkcolor" val="tx"/>
                    </a:ext>
                  </a:extLst>
                </a:hlinkClick>
              </a:rPr>
              <a:t>Slidesgo</a:t>
            </a:r>
            <a:r>
              <a:rPr lang="en" sz="1200" b="1">
                <a:solidFill>
                  <a:schemeClr val="lt1"/>
                </a:solidFill>
                <a:latin typeface="Lato"/>
                <a:ea typeface="Lato"/>
                <a:cs typeface="Lato"/>
                <a:sym typeface="Lato"/>
              </a:rPr>
              <a:t>,</a:t>
            </a:r>
            <a:r>
              <a:rPr lang="en" sz="1200">
                <a:solidFill>
                  <a:schemeClr val="lt1"/>
                </a:solidFill>
                <a:latin typeface="Lato"/>
                <a:ea typeface="Lato"/>
                <a:cs typeface="Lato"/>
                <a:sym typeface="Lato"/>
              </a:rPr>
              <a:t> including icons by </a:t>
            </a:r>
            <a:r>
              <a:rPr lang="en" sz="1200" b="1">
                <a:solidFill>
                  <a:schemeClr val="lt1"/>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200">
                <a:solidFill>
                  <a:schemeClr val="lt1"/>
                </a:solidFill>
                <a:latin typeface="Lato"/>
                <a:ea typeface="Lato"/>
                <a:cs typeface="Lato"/>
                <a:sym typeface="Lato"/>
              </a:rPr>
              <a:t> and infographics &amp; images by </a:t>
            </a:r>
            <a:r>
              <a:rPr lang="en" sz="1200" b="1">
                <a:solidFill>
                  <a:schemeClr val="lt1"/>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Freepik</a:t>
            </a:r>
            <a:r>
              <a:rPr lang="en" sz="1200">
                <a:solidFill>
                  <a:schemeClr val="lt1"/>
                </a:solidFill>
                <a:latin typeface="Lato"/>
                <a:ea typeface="Lato"/>
                <a:cs typeface="Lato"/>
                <a:sym typeface="Lato"/>
              </a:rPr>
              <a:t>.</a:t>
            </a:r>
            <a:endParaRPr sz="1200">
              <a:solidFill>
                <a:schemeClr val="lt1"/>
              </a:solidFill>
              <a:latin typeface="Lato"/>
              <a:ea typeface="Lato"/>
              <a:cs typeface="Lato"/>
              <a:sym typeface="Lato"/>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3000"/>
              <a:buFont typeface="Pompiere"/>
              <a:buNone/>
              <a:defRPr sz="3000" b="1">
                <a:solidFill>
                  <a:schemeClr val="dk1"/>
                </a:solidFill>
                <a:latin typeface="Pompiere"/>
                <a:ea typeface="Pompiere"/>
                <a:cs typeface="Pompiere"/>
                <a:sym typeface="Pompiere"/>
              </a:defRPr>
            </a:lvl1pPr>
            <a:lvl2pPr lvl="1">
              <a:spcBef>
                <a:spcPts val="0"/>
              </a:spcBef>
              <a:spcAft>
                <a:spcPts val="0"/>
              </a:spcAft>
              <a:buClr>
                <a:schemeClr val="dk1"/>
              </a:buClr>
              <a:buSzPts val="3000"/>
              <a:buFont typeface="Pompiere"/>
              <a:buNone/>
              <a:defRPr sz="3000" b="1">
                <a:solidFill>
                  <a:schemeClr val="dk1"/>
                </a:solidFill>
                <a:latin typeface="Pompiere"/>
                <a:ea typeface="Pompiere"/>
                <a:cs typeface="Pompiere"/>
                <a:sym typeface="Pompiere"/>
              </a:defRPr>
            </a:lvl2pPr>
            <a:lvl3pPr lvl="2">
              <a:spcBef>
                <a:spcPts val="0"/>
              </a:spcBef>
              <a:spcAft>
                <a:spcPts val="0"/>
              </a:spcAft>
              <a:buClr>
                <a:schemeClr val="dk1"/>
              </a:buClr>
              <a:buSzPts val="3000"/>
              <a:buFont typeface="Pompiere"/>
              <a:buNone/>
              <a:defRPr sz="3000" b="1">
                <a:solidFill>
                  <a:schemeClr val="dk1"/>
                </a:solidFill>
                <a:latin typeface="Pompiere"/>
                <a:ea typeface="Pompiere"/>
                <a:cs typeface="Pompiere"/>
                <a:sym typeface="Pompiere"/>
              </a:defRPr>
            </a:lvl3pPr>
            <a:lvl4pPr lvl="3">
              <a:spcBef>
                <a:spcPts val="0"/>
              </a:spcBef>
              <a:spcAft>
                <a:spcPts val="0"/>
              </a:spcAft>
              <a:buClr>
                <a:schemeClr val="dk1"/>
              </a:buClr>
              <a:buSzPts val="3000"/>
              <a:buFont typeface="Pompiere"/>
              <a:buNone/>
              <a:defRPr sz="3000" b="1">
                <a:solidFill>
                  <a:schemeClr val="dk1"/>
                </a:solidFill>
                <a:latin typeface="Pompiere"/>
                <a:ea typeface="Pompiere"/>
                <a:cs typeface="Pompiere"/>
                <a:sym typeface="Pompiere"/>
              </a:defRPr>
            </a:lvl4pPr>
            <a:lvl5pPr lvl="4">
              <a:spcBef>
                <a:spcPts val="0"/>
              </a:spcBef>
              <a:spcAft>
                <a:spcPts val="0"/>
              </a:spcAft>
              <a:buClr>
                <a:schemeClr val="dk1"/>
              </a:buClr>
              <a:buSzPts val="3000"/>
              <a:buFont typeface="Pompiere"/>
              <a:buNone/>
              <a:defRPr sz="3000" b="1">
                <a:solidFill>
                  <a:schemeClr val="dk1"/>
                </a:solidFill>
                <a:latin typeface="Pompiere"/>
                <a:ea typeface="Pompiere"/>
                <a:cs typeface="Pompiere"/>
                <a:sym typeface="Pompiere"/>
              </a:defRPr>
            </a:lvl5pPr>
            <a:lvl6pPr lvl="5">
              <a:spcBef>
                <a:spcPts val="0"/>
              </a:spcBef>
              <a:spcAft>
                <a:spcPts val="0"/>
              </a:spcAft>
              <a:buClr>
                <a:schemeClr val="dk1"/>
              </a:buClr>
              <a:buSzPts val="3000"/>
              <a:buFont typeface="Pompiere"/>
              <a:buNone/>
              <a:defRPr sz="3000" b="1">
                <a:solidFill>
                  <a:schemeClr val="dk1"/>
                </a:solidFill>
                <a:latin typeface="Pompiere"/>
                <a:ea typeface="Pompiere"/>
                <a:cs typeface="Pompiere"/>
                <a:sym typeface="Pompiere"/>
              </a:defRPr>
            </a:lvl6pPr>
            <a:lvl7pPr lvl="6">
              <a:spcBef>
                <a:spcPts val="0"/>
              </a:spcBef>
              <a:spcAft>
                <a:spcPts val="0"/>
              </a:spcAft>
              <a:buClr>
                <a:schemeClr val="dk1"/>
              </a:buClr>
              <a:buSzPts val="3000"/>
              <a:buFont typeface="Pompiere"/>
              <a:buNone/>
              <a:defRPr sz="3000" b="1">
                <a:solidFill>
                  <a:schemeClr val="dk1"/>
                </a:solidFill>
                <a:latin typeface="Pompiere"/>
                <a:ea typeface="Pompiere"/>
                <a:cs typeface="Pompiere"/>
                <a:sym typeface="Pompiere"/>
              </a:defRPr>
            </a:lvl7pPr>
            <a:lvl8pPr lvl="7">
              <a:spcBef>
                <a:spcPts val="0"/>
              </a:spcBef>
              <a:spcAft>
                <a:spcPts val="0"/>
              </a:spcAft>
              <a:buClr>
                <a:schemeClr val="dk1"/>
              </a:buClr>
              <a:buSzPts val="3000"/>
              <a:buFont typeface="Pompiere"/>
              <a:buNone/>
              <a:defRPr sz="3000" b="1">
                <a:solidFill>
                  <a:schemeClr val="dk1"/>
                </a:solidFill>
                <a:latin typeface="Pompiere"/>
                <a:ea typeface="Pompiere"/>
                <a:cs typeface="Pompiere"/>
                <a:sym typeface="Pompiere"/>
              </a:defRPr>
            </a:lvl8pPr>
            <a:lvl9pPr lvl="8">
              <a:spcBef>
                <a:spcPts val="0"/>
              </a:spcBef>
              <a:spcAft>
                <a:spcPts val="0"/>
              </a:spcAft>
              <a:buClr>
                <a:schemeClr val="dk1"/>
              </a:buClr>
              <a:buSzPts val="3000"/>
              <a:buFont typeface="Pompiere"/>
              <a:buNone/>
              <a:defRPr sz="3000" b="1">
                <a:solidFill>
                  <a:schemeClr val="dk1"/>
                </a:solidFill>
                <a:latin typeface="Pompiere"/>
                <a:ea typeface="Pompiere"/>
                <a:cs typeface="Pompiere"/>
                <a:sym typeface="Pompiere"/>
              </a:defRPr>
            </a:lvl9pPr>
          </a:lstStyle>
          <a:p>
            <a:endParaRPr/>
          </a:p>
        </p:txBody>
      </p:sp>
      <p:sp>
        <p:nvSpPr>
          <p:cNvPr id="7" name="Google Shape;7;p1"/>
          <p:cNvSpPr txBox="1">
            <a:spLocks noGrp="1"/>
          </p:cNvSpPr>
          <p:nvPr>
            <p:ph type="body" idx="1"/>
          </p:nvPr>
        </p:nvSpPr>
        <p:spPr>
          <a:xfrm>
            <a:off x="713225" y="1246950"/>
            <a:ext cx="7717500" cy="33570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1pPr>
            <a:lvl2pPr marL="914400" lvl="1" indent="-3302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2pPr>
            <a:lvl3pPr marL="1371600" lvl="2" indent="-3302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3pPr>
            <a:lvl4pPr marL="1828800" lvl="3" indent="-3302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4pPr>
            <a:lvl5pPr marL="2286000" lvl="4" indent="-3302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5pPr>
            <a:lvl6pPr marL="2743200" lvl="5" indent="-3302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6pPr>
            <a:lvl7pPr marL="3200400" lvl="6" indent="-3302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7pPr>
            <a:lvl8pPr marL="3657600" lvl="7" indent="-3302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8pPr>
            <a:lvl9pPr marL="4114800" lvl="8" indent="-3302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5" r:id="rId4"/>
    <p:sldLayoutId id="2147483658" r:id="rId5"/>
    <p:sldLayoutId id="2147483659" r:id="rId6"/>
    <p:sldLayoutId id="2147483662" r:id="rId7"/>
    <p:sldLayoutId id="2147483665" r:id="rId8"/>
    <p:sldLayoutId id="2147483671" r:id="rId9"/>
    <p:sldLayoutId id="2147483672" r:id="rId10"/>
    <p:sldLayoutId id="214748367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LiyanaRoslie/ds-keywords" TargetMode="External"/><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kaggle.com/annpastushko/towards-data-science-articles-dataset-20102021"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hyperlink" Target="https://www.kaggle.com/andrewmvd/data-scientist-jobs"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9"/>
          <p:cNvSpPr/>
          <p:nvPr/>
        </p:nvSpPr>
        <p:spPr>
          <a:xfrm rot="-475456">
            <a:off x="1823075" y="936832"/>
            <a:ext cx="5503250" cy="465178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9"/>
          <p:cNvSpPr txBox="1">
            <a:spLocks noGrp="1"/>
          </p:cNvSpPr>
          <p:nvPr>
            <p:ph type="ctrTitle"/>
          </p:nvPr>
        </p:nvSpPr>
        <p:spPr>
          <a:xfrm>
            <a:off x="2503300" y="1900025"/>
            <a:ext cx="4137300" cy="170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solidFill>
                  <a:schemeClr val="dk2"/>
                </a:solidFill>
              </a:rPr>
              <a:t>Capstone Project </a:t>
            </a:r>
            <a:br>
              <a:rPr lang="en" sz="7200" dirty="0">
                <a:solidFill>
                  <a:schemeClr val="dk2"/>
                </a:solidFill>
              </a:rPr>
            </a:br>
            <a:r>
              <a:rPr lang="en" sz="3900" dirty="0"/>
              <a:t>Liyana Roslie</a:t>
            </a:r>
            <a:endParaRPr sz="3900" dirty="0"/>
          </a:p>
        </p:txBody>
      </p:sp>
      <p:sp>
        <p:nvSpPr>
          <p:cNvPr id="267" name="Google Shape;267;p29"/>
          <p:cNvSpPr txBox="1">
            <a:spLocks noGrp="1"/>
          </p:cNvSpPr>
          <p:nvPr>
            <p:ph type="subTitle" idx="1"/>
          </p:nvPr>
        </p:nvSpPr>
        <p:spPr>
          <a:xfrm>
            <a:off x="1941300" y="3753750"/>
            <a:ext cx="5261400" cy="43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important keywords in Data Science Industry</a:t>
            </a:r>
            <a:endParaRPr dirty="0"/>
          </a:p>
        </p:txBody>
      </p:sp>
      <p:grpSp>
        <p:nvGrpSpPr>
          <p:cNvPr id="268" name="Google Shape;268;p29"/>
          <p:cNvGrpSpPr/>
          <p:nvPr/>
        </p:nvGrpSpPr>
        <p:grpSpPr>
          <a:xfrm>
            <a:off x="7546121" y="873735"/>
            <a:ext cx="1918327" cy="2967327"/>
            <a:chOff x="7546121" y="873735"/>
            <a:chExt cx="1918327" cy="2967327"/>
          </a:xfrm>
        </p:grpSpPr>
        <p:grpSp>
          <p:nvGrpSpPr>
            <p:cNvPr id="269" name="Google Shape;269;p29"/>
            <p:cNvGrpSpPr/>
            <p:nvPr/>
          </p:nvGrpSpPr>
          <p:grpSpPr>
            <a:xfrm>
              <a:off x="7546121" y="873735"/>
              <a:ext cx="847734" cy="1653022"/>
              <a:chOff x="5707511" y="544911"/>
              <a:chExt cx="312852" cy="610039"/>
            </a:xfrm>
          </p:grpSpPr>
          <p:sp>
            <p:nvSpPr>
              <p:cNvPr id="270" name="Google Shape;270;p29"/>
              <p:cNvSpPr/>
              <p:nvPr/>
            </p:nvSpPr>
            <p:spPr>
              <a:xfrm>
                <a:off x="5725335" y="544911"/>
                <a:ext cx="144227" cy="182978"/>
              </a:xfrm>
              <a:custGeom>
                <a:avLst/>
                <a:gdLst/>
                <a:ahLst/>
                <a:cxnLst/>
                <a:rect l="l" t="t" r="r" b="b"/>
                <a:pathLst>
                  <a:path w="3949" h="5010" extrusionOk="0">
                    <a:moveTo>
                      <a:pt x="636" y="1"/>
                    </a:moveTo>
                    <a:cubicBezTo>
                      <a:pt x="524" y="1"/>
                      <a:pt x="420" y="95"/>
                      <a:pt x="436" y="240"/>
                    </a:cubicBezTo>
                    <a:lnTo>
                      <a:pt x="231" y="2368"/>
                    </a:lnTo>
                    <a:lnTo>
                      <a:pt x="0" y="5009"/>
                    </a:lnTo>
                    <a:lnTo>
                      <a:pt x="1975" y="4368"/>
                    </a:lnTo>
                    <a:lnTo>
                      <a:pt x="3949" y="3753"/>
                    </a:lnTo>
                    <a:lnTo>
                      <a:pt x="2205" y="1727"/>
                    </a:lnTo>
                    <a:lnTo>
                      <a:pt x="821" y="111"/>
                    </a:lnTo>
                    <a:cubicBezTo>
                      <a:pt x="773" y="35"/>
                      <a:pt x="703" y="1"/>
                      <a:pt x="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9"/>
              <p:cNvSpPr/>
              <p:nvPr/>
            </p:nvSpPr>
            <p:spPr>
              <a:xfrm>
                <a:off x="5707511" y="673510"/>
                <a:ext cx="312852" cy="481440"/>
              </a:xfrm>
              <a:custGeom>
                <a:avLst/>
                <a:gdLst/>
                <a:ahLst/>
                <a:cxnLst/>
                <a:rect l="l" t="t" r="r" b="b"/>
                <a:pathLst>
                  <a:path w="8566" h="13182" extrusionOk="0">
                    <a:moveTo>
                      <a:pt x="3565" y="1"/>
                    </a:moveTo>
                    <a:cubicBezTo>
                      <a:pt x="2488" y="52"/>
                      <a:pt x="1462" y="411"/>
                      <a:pt x="642" y="1078"/>
                    </a:cubicBezTo>
                    <a:cubicBezTo>
                      <a:pt x="283" y="1385"/>
                      <a:pt x="1" y="1668"/>
                      <a:pt x="78" y="1873"/>
                    </a:cubicBezTo>
                    <a:lnTo>
                      <a:pt x="3463" y="12386"/>
                    </a:lnTo>
                    <a:cubicBezTo>
                      <a:pt x="3595" y="12850"/>
                      <a:pt x="3976" y="13181"/>
                      <a:pt x="4325" y="13181"/>
                    </a:cubicBezTo>
                    <a:cubicBezTo>
                      <a:pt x="4381" y="13181"/>
                      <a:pt x="4435" y="13173"/>
                      <a:pt x="4488" y="13155"/>
                    </a:cubicBezTo>
                    <a:lnTo>
                      <a:pt x="7976" y="12027"/>
                    </a:lnTo>
                    <a:cubicBezTo>
                      <a:pt x="8360" y="11899"/>
                      <a:pt x="8565" y="11360"/>
                      <a:pt x="8360" y="10822"/>
                    </a:cubicBezTo>
                    <a:lnTo>
                      <a:pt x="5001" y="283"/>
                    </a:lnTo>
                    <a:cubicBezTo>
                      <a:pt x="4899" y="26"/>
                      <a:pt x="4232" y="1"/>
                      <a:pt x="3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9"/>
              <p:cNvSpPr/>
              <p:nvPr/>
            </p:nvSpPr>
            <p:spPr>
              <a:xfrm>
                <a:off x="5724385" y="727857"/>
                <a:ext cx="193898" cy="102117"/>
              </a:xfrm>
              <a:custGeom>
                <a:avLst/>
                <a:gdLst/>
                <a:ahLst/>
                <a:cxnLst/>
                <a:rect l="l" t="t" r="r" b="b"/>
                <a:pathLst>
                  <a:path w="5309" h="2796" extrusionOk="0">
                    <a:moveTo>
                      <a:pt x="4924" y="0"/>
                    </a:moveTo>
                    <a:lnTo>
                      <a:pt x="0" y="1590"/>
                    </a:lnTo>
                    <a:lnTo>
                      <a:pt x="385" y="2795"/>
                    </a:lnTo>
                    <a:lnTo>
                      <a:pt x="5308" y="1231"/>
                    </a:lnTo>
                    <a:lnTo>
                      <a:pt x="49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9"/>
              <p:cNvSpPr/>
              <p:nvPr/>
            </p:nvSpPr>
            <p:spPr>
              <a:xfrm>
                <a:off x="5738776" y="769439"/>
                <a:ext cx="192948" cy="102117"/>
              </a:xfrm>
              <a:custGeom>
                <a:avLst/>
                <a:gdLst/>
                <a:ahLst/>
                <a:cxnLst/>
                <a:rect l="l" t="t" r="r" b="b"/>
                <a:pathLst>
                  <a:path w="5283" h="2796" extrusionOk="0">
                    <a:moveTo>
                      <a:pt x="4898" y="0"/>
                    </a:moveTo>
                    <a:lnTo>
                      <a:pt x="0" y="1590"/>
                    </a:lnTo>
                    <a:lnTo>
                      <a:pt x="385" y="2795"/>
                    </a:lnTo>
                    <a:lnTo>
                      <a:pt x="5282" y="1206"/>
                    </a:lnTo>
                    <a:lnTo>
                      <a:pt x="48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9"/>
              <p:cNvSpPr/>
              <p:nvPr/>
            </p:nvSpPr>
            <p:spPr>
              <a:xfrm>
                <a:off x="5809594" y="991958"/>
                <a:ext cx="192985" cy="102117"/>
              </a:xfrm>
              <a:custGeom>
                <a:avLst/>
                <a:gdLst/>
                <a:ahLst/>
                <a:cxnLst/>
                <a:rect l="l" t="t" r="r" b="b"/>
                <a:pathLst>
                  <a:path w="5284" h="2796" extrusionOk="0">
                    <a:moveTo>
                      <a:pt x="4899" y="0"/>
                    </a:moveTo>
                    <a:lnTo>
                      <a:pt x="1" y="1590"/>
                    </a:lnTo>
                    <a:lnTo>
                      <a:pt x="386" y="2795"/>
                    </a:lnTo>
                    <a:lnTo>
                      <a:pt x="5283" y="1205"/>
                    </a:lnTo>
                    <a:lnTo>
                      <a:pt x="48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 name="Google Shape;275;p29"/>
            <p:cNvGrpSpPr/>
            <p:nvPr/>
          </p:nvGrpSpPr>
          <p:grpSpPr>
            <a:xfrm rot="2501542">
              <a:off x="8174333" y="2115451"/>
              <a:ext cx="847732" cy="1653017"/>
              <a:chOff x="5707511" y="544911"/>
              <a:chExt cx="312852" cy="610039"/>
            </a:xfrm>
          </p:grpSpPr>
          <p:sp>
            <p:nvSpPr>
              <p:cNvPr id="276" name="Google Shape;276;p29"/>
              <p:cNvSpPr/>
              <p:nvPr/>
            </p:nvSpPr>
            <p:spPr>
              <a:xfrm>
                <a:off x="5725335" y="544911"/>
                <a:ext cx="144227" cy="182978"/>
              </a:xfrm>
              <a:custGeom>
                <a:avLst/>
                <a:gdLst/>
                <a:ahLst/>
                <a:cxnLst/>
                <a:rect l="l" t="t" r="r" b="b"/>
                <a:pathLst>
                  <a:path w="3949" h="5010" extrusionOk="0">
                    <a:moveTo>
                      <a:pt x="636" y="1"/>
                    </a:moveTo>
                    <a:cubicBezTo>
                      <a:pt x="524" y="1"/>
                      <a:pt x="420" y="95"/>
                      <a:pt x="436" y="240"/>
                    </a:cubicBezTo>
                    <a:lnTo>
                      <a:pt x="231" y="2368"/>
                    </a:lnTo>
                    <a:lnTo>
                      <a:pt x="0" y="5009"/>
                    </a:lnTo>
                    <a:lnTo>
                      <a:pt x="1975" y="4368"/>
                    </a:lnTo>
                    <a:lnTo>
                      <a:pt x="3949" y="3753"/>
                    </a:lnTo>
                    <a:lnTo>
                      <a:pt x="2205" y="1727"/>
                    </a:lnTo>
                    <a:lnTo>
                      <a:pt x="821" y="111"/>
                    </a:lnTo>
                    <a:cubicBezTo>
                      <a:pt x="773" y="35"/>
                      <a:pt x="703" y="1"/>
                      <a:pt x="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9"/>
              <p:cNvSpPr/>
              <p:nvPr/>
            </p:nvSpPr>
            <p:spPr>
              <a:xfrm>
                <a:off x="5707511" y="673510"/>
                <a:ext cx="312852" cy="481440"/>
              </a:xfrm>
              <a:custGeom>
                <a:avLst/>
                <a:gdLst/>
                <a:ahLst/>
                <a:cxnLst/>
                <a:rect l="l" t="t" r="r" b="b"/>
                <a:pathLst>
                  <a:path w="8566" h="13182" extrusionOk="0">
                    <a:moveTo>
                      <a:pt x="3565" y="1"/>
                    </a:moveTo>
                    <a:cubicBezTo>
                      <a:pt x="2488" y="52"/>
                      <a:pt x="1462" y="411"/>
                      <a:pt x="642" y="1078"/>
                    </a:cubicBezTo>
                    <a:cubicBezTo>
                      <a:pt x="283" y="1385"/>
                      <a:pt x="1" y="1668"/>
                      <a:pt x="78" y="1873"/>
                    </a:cubicBezTo>
                    <a:lnTo>
                      <a:pt x="3463" y="12386"/>
                    </a:lnTo>
                    <a:cubicBezTo>
                      <a:pt x="3595" y="12850"/>
                      <a:pt x="3976" y="13181"/>
                      <a:pt x="4325" y="13181"/>
                    </a:cubicBezTo>
                    <a:cubicBezTo>
                      <a:pt x="4381" y="13181"/>
                      <a:pt x="4435" y="13173"/>
                      <a:pt x="4488" y="13155"/>
                    </a:cubicBezTo>
                    <a:lnTo>
                      <a:pt x="7976" y="12027"/>
                    </a:lnTo>
                    <a:cubicBezTo>
                      <a:pt x="8360" y="11899"/>
                      <a:pt x="8565" y="11360"/>
                      <a:pt x="8360" y="10822"/>
                    </a:cubicBezTo>
                    <a:lnTo>
                      <a:pt x="5001" y="283"/>
                    </a:lnTo>
                    <a:cubicBezTo>
                      <a:pt x="4899" y="26"/>
                      <a:pt x="4232" y="1"/>
                      <a:pt x="3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9"/>
              <p:cNvSpPr/>
              <p:nvPr/>
            </p:nvSpPr>
            <p:spPr>
              <a:xfrm>
                <a:off x="5724385" y="727857"/>
                <a:ext cx="193898" cy="102117"/>
              </a:xfrm>
              <a:custGeom>
                <a:avLst/>
                <a:gdLst/>
                <a:ahLst/>
                <a:cxnLst/>
                <a:rect l="l" t="t" r="r" b="b"/>
                <a:pathLst>
                  <a:path w="5309" h="2796" extrusionOk="0">
                    <a:moveTo>
                      <a:pt x="4924" y="0"/>
                    </a:moveTo>
                    <a:lnTo>
                      <a:pt x="0" y="1590"/>
                    </a:lnTo>
                    <a:lnTo>
                      <a:pt x="385" y="2795"/>
                    </a:lnTo>
                    <a:lnTo>
                      <a:pt x="5308" y="1231"/>
                    </a:lnTo>
                    <a:lnTo>
                      <a:pt x="49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9"/>
              <p:cNvSpPr/>
              <p:nvPr/>
            </p:nvSpPr>
            <p:spPr>
              <a:xfrm>
                <a:off x="5738776" y="769439"/>
                <a:ext cx="192948" cy="102117"/>
              </a:xfrm>
              <a:custGeom>
                <a:avLst/>
                <a:gdLst/>
                <a:ahLst/>
                <a:cxnLst/>
                <a:rect l="l" t="t" r="r" b="b"/>
                <a:pathLst>
                  <a:path w="5283" h="2796" extrusionOk="0">
                    <a:moveTo>
                      <a:pt x="4898" y="0"/>
                    </a:moveTo>
                    <a:lnTo>
                      <a:pt x="0" y="1590"/>
                    </a:lnTo>
                    <a:lnTo>
                      <a:pt x="385" y="2795"/>
                    </a:lnTo>
                    <a:lnTo>
                      <a:pt x="5282" y="1206"/>
                    </a:lnTo>
                    <a:lnTo>
                      <a:pt x="48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9"/>
              <p:cNvSpPr/>
              <p:nvPr/>
            </p:nvSpPr>
            <p:spPr>
              <a:xfrm>
                <a:off x="5809594" y="991958"/>
                <a:ext cx="192985" cy="102117"/>
              </a:xfrm>
              <a:custGeom>
                <a:avLst/>
                <a:gdLst/>
                <a:ahLst/>
                <a:cxnLst/>
                <a:rect l="l" t="t" r="r" b="b"/>
                <a:pathLst>
                  <a:path w="5284" h="2796" extrusionOk="0">
                    <a:moveTo>
                      <a:pt x="4899" y="0"/>
                    </a:moveTo>
                    <a:lnTo>
                      <a:pt x="1" y="1590"/>
                    </a:lnTo>
                    <a:lnTo>
                      <a:pt x="386" y="2795"/>
                    </a:lnTo>
                    <a:lnTo>
                      <a:pt x="5283" y="1205"/>
                    </a:lnTo>
                    <a:lnTo>
                      <a:pt x="48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JOB ARTICLE DATASET OVERVIEW</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D03433FC-AE84-864A-BFE3-4EB2ADEF53D0}"/>
              </a:ext>
            </a:extLst>
          </p:cNvPr>
          <p:cNvPicPr>
            <a:picLocks noChangeAspect="1"/>
          </p:cNvPicPr>
          <p:nvPr/>
        </p:nvPicPr>
        <p:blipFill>
          <a:blip r:embed="rId3"/>
          <a:stretch>
            <a:fillRect/>
          </a:stretch>
        </p:blipFill>
        <p:spPr>
          <a:xfrm>
            <a:off x="875975" y="1814313"/>
            <a:ext cx="5913120" cy="2179892"/>
          </a:xfrm>
          <a:prstGeom prst="rect">
            <a:avLst/>
          </a:prstGeom>
        </p:spPr>
      </p:pic>
      <p:pic>
        <p:nvPicPr>
          <p:cNvPr id="6" name="Picture 5">
            <a:extLst>
              <a:ext uri="{FF2B5EF4-FFF2-40B4-BE49-F238E27FC236}">
                <a16:creationId xmlns:a16="http://schemas.microsoft.com/office/drawing/2014/main" id="{3AE50460-2215-D140-8AE4-700956BCDA9E}"/>
              </a:ext>
            </a:extLst>
          </p:cNvPr>
          <p:cNvPicPr>
            <a:picLocks noChangeAspect="1"/>
          </p:cNvPicPr>
          <p:nvPr/>
        </p:nvPicPr>
        <p:blipFill>
          <a:blip r:embed="rId4"/>
          <a:stretch>
            <a:fillRect/>
          </a:stretch>
        </p:blipFill>
        <p:spPr>
          <a:xfrm>
            <a:off x="6800659" y="1804153"/>
            <a:ext cx="2120440" cy="2179892"/>
          </a:xfrm>
          <a:prstGeom prst="rect">
            <a:avLst/>
          </a:prstGeom>
        </p:spPr>
      </p:pic>
      <p:sp>
        <p:nvSpPr>
          <p:cNvPr id="13" name="Oval 12">
            <a:extLst>
              <a:ext uri="{FF2B5EF4-FFF2-40B4-BE49-F238E27FC236}">
                <a16:creationId xmlns:a16="http://schemas.microsoft.com/office/drawing/2014/main" id="{06F3AF93-8F94-7B47-9785-B3C40E0B2AEA}"/>
              </a:ext>
            </a:extLst>
          </p:cNvPr>
          <p:cNvSpPr/>
          <p:nvPr/>
        </p:nvSpPr>
        <p:spPr>
          <a:xfrm>
            <a:off x="2489200" y="1727433"/>
            <a:ext cx="1503680" cy="2223020"/>
          </a:xfrm>
          <a:prstGeom prst="ellipse">
            <a:avLst/>
          </a:prstGeom>
          <a:noFill/>
          <a:ln w="41275">
            <a:solidFill>
              <a:schemeClr val="accent6">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dataset Icon 2200230">
            <a:extLst>
              <a:ext uri="{FF2B5EF4-FFF2-40B4-BE49-F238E27FC236}">
                <a16:creationId xmlns:a16="http://schemas.microsoft.com/office/drawing/2014/main" id="{6ABF657E-72BC-FD48-BE2A-9D1F248CF5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5726" y="478539"/>
            <a:ext cx="937974" cy="937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152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4"/>
          <p:cNvSpPr/>
          <p:nvPr/>
        </p:nvSpPr>
        <p:spPr>
          <a:xfrm rot="213351" flipH="1">
            <a:off x="1667358" y="978954"/>
            <a:ext cx="5809284" cy="31858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4"/>
          <p:cNvSpPr txBox="1">
            <a:spLocks noGrp="1"/>
          </p:cNvSpPr>
          <p:nvPr>
            <p:ph type="title"/>
          </p:nvPr>
        </p:nvSpPr>
        <p:spPr>
          <a:xfrm>
            <a:off x="2374800" y="2517700"/>
            <a:ext cx="4394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DATA PREPROCESSING</a:t>
            </a:r>
            <a:endParaRPr sz="3200" dirty="0"/>
          </a:p>
        </p:txBody>
      </p:sp>
      <p:sp>
        <p:nvSpPr>
          <p:cNvPr id="333" name="Google Shape;333;p34"/>
          <p:cNvSpPr txBox="1">
            <a:spLocks noGrp="1"/>
          </p:cNvSpPr>
          <p:nvPr>
            <p:ph type="title" idx="2"/>
          </p:nvPr>
        </p:nvSpPr>
        <p:spPr>
          <a:xfrm>
            <a:off x="2374800" y="1340150"/>
            <a:ext cx="4394400" cy="131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334" name="Google Shape;334;p34"/>
          <p:cNvSpPr txBox="1">
            <a:spLocks noGrp="1"/>
          </p:cNvSpPr>
          <p:nvPr>
            <p:ph type="subTitle" idx="1"/>
          </p:nvPr>
        </p:nvSpPr>
        <p:spPr>
          <a:xfrm>
            <a:off x="2374800" y="3408475"/>
            <a:ext cx="4394400" cy="44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How to clean the data</a:t>
            </a:r>
            <a:endParaRPr dirty="0"/>
          </a:p>
        </p:txBody>
      </p:sp>
      <p:grpSp>
        <p:nvGrpSpPr>
          <p:cNvPr id="335" name="Google Shape;335;p34"/>
          <p:cNvGrpSpPr/>
          <p:nvPr/>
        </p:nvGrpSpPr>
        <p:grpSpPr>
          <a:xfrm rot="-2026318">
            <a:off x="6264543" y="-8947"/>
            <a:ext cx="2674335" cy="2862666"/>
            <a:chOff x="6201089" y="32925"/>
            <a:chExt cx="699625" cy="748894"/>
          </a:xfrm>
        </p:grpSpPr>
        <p:sp>
          <p:nvSpPr>
            <p:cNvPr id="336" name="Google Shape;336;p34"/>
            <p:cNvSpPr/>
            <p:nvPr/>
          </p:nvSpPr>
          <p:spPr>
            <a:xfrm>
              <a:off x="6201089" y="32925"/>
              <a:ext cx="699625" cy="748894"/>
            </a:xfrm>
            <a:custGeom>
              <a:avLst/>
              <a:gdLst/>
              <a:ahLst/>
              <a:cxnLst/>
              <a:rect l="l" t="t" r="r" b="b"/>
              <a:pathLst>
                <a:path w="19156" h="20505" extrusionOk="0">
                  <a:moveTo>
                    <a:pt x="5667" y="0"/>
                  </a:moveTo>
                  <a:lnTo>
                    <a:pt x="0" y="15796"/>
                  </a:lnTo>
                  <a:lnTo>
                    <a:pt x="12950" y="20463"/>
                  </a:lnTo>
                  <a:cubicBezTo>
                    <a:pt x="13029" y="20491"/>
                    <a:pt x="13108" y="20505"/>
                    <a:pt x="13185" y="20505"/>
                  </a:cubicBezTo>
                  <a:cubicBezTo>
                    <a:pt x="13456" y="20505"/>
                    <a:pt x="13696" y="20338"/>
                    <a:pt x="13796" y="20078"/>
                  </a:cubicBezTo>
                  <a:lnTo>
                    <a:pt x="19053" y="5539"/>
                  </a:lnTo>
                  <a:cubicBezTo>
                    <a:pt x="19155" y="5180"/>
                    <a:pt x="18976" y="4795"/>
                    <a:pt x="18642" y="4693"/>
                  </a:cubicBezTo>
                  <a:lnTo>
                    <a:pt x="56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a:off x="6301309" y="69448"/>
              <a:ext cx="221984" cy="581621"/>
            </a:xfrm>
            <a:custGeom>
              <a:avLst/>
              <a:gdLst/>
              <a:ahLst/>
              <a:cxnLst/>
              <a:rect l="l" t="t" r="r" b="b"/>
              <a:pathLst>
                <a:path w="6078" h="15925" extrusionOk="0">
                  <a:moveTo>
                    <a:pt x="5693" y="0"/>
                  </a:moveTo>
                  <a:lnTo>
                    <a:pt x="0" y="15796"/>
                  </a:lnTo>
                  <a:lnTo>
                    <a:pt x="385" y="15924"/>
                  </a:lnTo>
                  <a:lnTo>
                    <a:pt x="6077" y="129"/>
                  </a:lnTo>
                  <a:lnTo>
                    <a:pt x="56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a:off x="6467052" y="311088"/>
              <a:ext cx="293166" cy="199486"/>
            </a:xfrm>
            <a:custGeom>
              <a:avLst/>
              <a:gdLst/>
              <a:ahLst/>
              <a:cxnLst/>
              <a:rect l="l" t="t" r="r" b="b"/>
              <a:pathLst>
                <a:path w="8027" h="5462" extrusionOk="0">
                  <a:moveTo>
                    <a:pt x="1052" y="0"/>
                  </a:moveTo>
                  <a:lnTo>
                    <a:pt x="1" y="2949"/>
                  </a:lnTo>
                  <a:lnTo>
                    <a:pt x="6975" y="5462"/>
                  </a:lnTo>
                  <a:lnTo>
                    <a:pt x="8027" y="2513"/>
                  </a:lnTo>
                  <a:lnTo>
                    <a:pt x="10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a:off x="6354670" y="100347"/>
              <a:ext cx="91598" cy="91014"/>
            </a:xfrm>
            <a:custGeom>
              <a:avLst/>
              <a:gdLst/>
              <a:ahLst/>
              <a:cxnLst/>
              <a:rect l="l" t="t" r="r" b="b"/>
              <a:pathLst>
                <a:path w="2508" h="2492" extrusionOk="0">
                  <a:moveTo>
                    <a:pt x="821" y="1"/>
                  </a:moveTo>
                  <a:lnTo>
                    <a:pt x="693" y="334"/>
                  </a:lnTo>
                  <a:cubicBezTo>
                    <a:pt x="796" y="334"/>
                    <a:pt x="898" y="360"/>
                    <a:pt x="1001" y="385"/>
                  </a:cubicBezTo>
                  <a:cubicBezTo>
                    <a:pt x="2015" y="754"/>
                    <a:pt x="1620" y="2160"/>
                    <a:pt x="710" y="2160"/>
                  </a:cubicBezTo>
                  <a:cubicBezTo>
                    <a:pt x="608" y="2160"/>
                    <a:pt x="499" y="2142"/>
                    <a:pt x="385" y="2103"/>
                  </a:cubicBezTo>
                  <a:cubicBezTo>
                    <a:pt x="283" y="2052"/>
                    <a:pt x="206" y="2001"/>
                    <a:pt x="129" y="1949"/>
                  </a:cubicBezTo>
                  <a:lnTo>
                    <a:pt x="1" y="2257"/>
                  </a:lnTo>
                  <a:cubicBezTo>
                    <a:pt x="78" y="2308"/>
                    <a:pt x="180" y="2360"/>
                    <a:pt x="257" y="2411"/>
                  </a:cubicBezTo>
                  <a:cubicBezTo>
                    <a:pt x="417" y="2466"/>
                    <a:pt x="569" y="2491"/>
                    <a:pt x="713" y="2491"/>
                  </a:cubicBezTo>
                  <a:cubicBezTo>
                    <a:pt x="1969" y="2491"/>
                    <a:pt x="2508" y="561"/>
                    <a:pt x="1103" y="78"/>
                  </a:cubicBezTo>
                  <a:cubicBezTo>
                    <a:pt x="1001" y="52"/>
                    <a:pt x="924" y="26"/>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6309709" y="225842"/>
              <a:ext cx="91379" cy="90320"/>
            </a:xfrm>
            <a:custGeom>
              <a:avLst/>
              <a:gdLst/>
              <a:ahLst/>
              <a:cxnLst/>
              <a:rect l="l" t="t" r="r" b="b"/>
              <a:pathLst>
                <a:path w="2502" h="2473" extrusionOk="0">
                  <a:moveTo>
                    <a:pt x="821" y="1"/>
                  </a:moveTo>
                  <a:lnTo>
                    <a:pt x="693" y="308"/>
                  </a:lnTo>
                  <a:cubicBezTo>
                    <a:pt x="796" y="308"/>
                    <a:pt x="898" y="334"/>
                    <a:pt x="1001" y="360"/>
                  </a:cubicBezTo>
                  <a:cubicBezTo>
                    <a:pt x="2010" y="727"/>
                    <a:pt x="1624" y="2141"/>
                    <a:pt x="724" y="2141"/>
                  </a:cubicBezTo>
                  <a:cubicBezTo>
                    <a:pt x="618" y="2141"/>
                    <a:pt x="504" y="2121"/>
                    <a:pt x="386" y="2078"/>
                  </a:cubicBezTo>
                  <a:cubicBezTo>
                    <a:pt x="283" y="2026"/>
                    <a:pt x="206" y="1975"/>
                    <a:pt x="129" y="1924"/>
                  </a:cubicBezTo>
                  <a:lnTo>
                    <a:pt x="1" y="2257"/>
                  </a:lnTo>
                  <a:cubicBezTo>
                    <a:pt x="78" y="2309"/>
                    <a:pt x="180" y="2334"/>
                    <a:pt x="257" y="2385"/>
                  </a:cubicBezTo>
                  <a:cubicBezTo>
                    <a:pt x="424" y="2446"/>
                    <a:pt x="582" y="2473"/>
                    <a:pt x="730" y="2473"/>
                  </a:cubicBezTo>
                  <a:cubicBezTo>
                    <a:pt x="1974" y="2473"/>
                    <a:pt x="2501" y="556"/>
                    <a:pt x="1103" y="52"/>
                  </a:cubicBezTo>
                  <a:cubicBezTo>
                    <a:pt x="1001" y="26"/>
                    <a:pt x="924" y="1"/>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6264786" y="350423"/>
              <a:ext cx="91343" cy="90320"/>
            </a:xfrm>
            <a:custGeom>
              <a:avLst/>
              <a:gdLst/>
              <a:ahLst/>
              <a:cxnLst/>
              <a:rect l="l" t="t" r="r" b="b"/>
              <a:pathLst>
                <a:path w="2501" h="2473" extrusionOk="0">
                  <a:moveTo>
                    <a:pt x="821" y="0"/>
                  </a:moveTo>
                  <a:lnTo>
                    <a:pt x="692" y="333"/>
                  </a:lnTo>
                  <a:cubicBezTo>
                    <a:pt x="795" y="333"/>
                    <a:pt x="898" y="333"/>
                    <a:pt x="1000" y="385"/>
                  </a:cubicBezTo>
                  <a:cubicBezTo>
                    <a:pt x="2009" y="729"/>
                    <a:pt x="1623" y="2140"/>
                    <a:pt x="723" y="2140"/>
                  </a:cubicBezTo>
                  <a:cubicBezTo>
                    <a:pt x="617" y="2140"/>
                    <a:pt x="504" y="2120"/>
                    <a:pt x="385" y="2077"/>
                  </a:cubicBezTo>
                  <a:cubicBezTo>
                    <a:pt x="282" y="2052"/>
                    <a:pt x="205" y="2000"/>
                    <a:pt x="128" y="1923"/>
                  </a:cubicBezTo>
                  <a:lnTo>
                    <a:pt x="0" y="2257"/>
                  </a:lnTo>
                  <a:cubicBezTo>
                    <a:pt x="77" y="2308"/>
                    <a:pt x="180" y="2359"/>
                    <a:pt x="256" y="2385"/>
                  </a:cubicBezTo>
                  <a:cubicBezTo>
                    <a:pt x="423" y="2445"/>
                    <a:pt x="581" y="2472"/>
                    <a:pt x="730" y="2472"/>
                  </a:cubicBezTo>
                  <a:cubicBezTo>
                    <a:pt x="1974" y="2472"/>
                    <a:pt x="2500" y="555"/>
                    <a:pt x="1103" y="51"/>
                  </a:cubicBezTo>
                  <a:cubicBezTo>
                    <a:pt x="1000" y="26"/>
                    <a:pt x="923" y="0"/>
                    <a:pt x="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4"/>
            <p:cNvSpPr/>
            <p:nvPr/>
          </p:nvSpPr>
          <p:spPr>
            <a:xfrm>
              <a:off x="6219825" y="474969"/>
              <a:ext cx="91343" cy="90320"/>
            </a:xfrm>
            <a:custGeom>
              <a:avLst/>
              <a:gdLst/>
              <a:ahLst/>
              <a:cxnLst/>
              <a:rect l="l" t="t" r="r" b="b"/>
              <a:pathLst>
                <a:path w="2501" h="2473" extrusionOk="0">
                  <a:moveTo>
                    <a:pt x="821" y="1"/>
                  </a:moveTo>
                  <a:lnTo>
                    <a:pt x="693" y="334"/>
                  </a:lnTo>
                  <a:cubicBezTo>
                    <a:pt x="795" y="334"/>
                    <a:pt x="898" y="334"/>
                    <a:pt x="1000" y="385"/>
                  </a:cubicBezTo>
                  <a:cubicBezTo>
                    <a:pt x="2008" y="752"/>
                    <a:pt x="1625" y="2141"/>
                    <a:pt x="727" y="2141"/>
                  </a:cubicBezTo>
                  <a:cubicBezTo>
                    <a:pt x="620" y="2141"/>
                    <a:pt x="505" y="2121"/>
                    <a:pt x="385" y="2078"/>
                  </a:cubicBezTo>
                  <a:cubicBezTo>
                    <a:pt x="282" y="2052"/>
                    <a:pt x="205" y="2001"/>
                    <a:pt x="128" y="1949"/>
                  </a:cubicBezTo>
                  <a:lnTo>
                    <a:pt x="0" y="2257"/>
                  </a:lnTo>
                  <a:cubicBezTo>
                    <a:pt x="77" y="2308"/>
                    <a:pt x="180" y="2360"/>
                    <a:pt x="257" y="2385"/>
                  </a:cubicBezTo>
                  <a:cubicBezTo>
                    <a:pt x="423" y="2445"/>
                    <a:pt x="582" y="2473"/>
                    <a:pt x="730" y="2473"/>
                  </a:cubicBezTo>
                  <a:cubicBezTo>
                    <a:pt x="1974" y="2473"/>
                    <a:pt x="2500" y="556"/>
                    <a:pt x="1103" y="52"/>
                  </a:cubicBezTo>
                  <a:lnTo>
                    <a:pt x="1103" y="52"/>
                  </a:lnTo>
                  <a:lnTo>
                    <a:pt x="1103" y="78"/>
                  </a:lnTo>
                  <a:cubicBezTo>
                    <a:pt x="1000" y="26"/>
                    <a:pt x="923" y="26"/>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4"/>
            <p:cNvSpPr/>
            <p:nvPr/>
          </p:nvSpPr>
          <p:spPr>
            <a:xfrm>
              <a:off x="6363107" y="137820"/>
              <a:ext cx="19686" cy="7524"/>
            </a:xfrm>
            <a:custGeom>
              <a:avLst/>
              <a:gdLst/>
              <a:ahLst/>
              <a:cxnLst/>
              <a:rect l="l" t="t" r="r" b="b"/>
              <a:pathLst>
                <a:path w="539" h="206" fill="none" extrusionOk="0">
                  <a:moveTo>
                    <a:pt x="0" y="0"/>
                  </a:moveTo>
                  <a:lnTo>
                    <a:pt x="539" y="205"/>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4"/>
            <p:cNvSpPr/>
            <p:nvPr/>
          </p:nvSpPr>
          <p:spPr>
            <a:xfrm>
              <a:off x="6318146" y="264265"/>
              <a:ext cx="18773" cy="6574"/>
            </a:xfrm>
            <a:custGeom>
              <a:avLst/>
              <a:gdLst/>
              <a:ahLst/>
              <a:cxnLst/>
              <a:rect l="l" t="t" r="r" b="b"/>
              <a:pathLst>
                <a:path w="514" h="180" fill="none" extrusionOk="0">
                  <a:moveTo>
                    <a:pt x="1" y="0"/>
                  </a:moveTo>
                  <a:lnTo>
                    <a:pt x="513" y="180"/>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4"/>
            <p:cNvSpPr/>
            <p:nvPr/>
          </p:nvSpPr>
          <p:spPr>
            <a:xfrm>
              <a:off x="6272273" y="389759"/>
              <a:ext cx="19686" cy="7524"/>
            </a:xfrm>
            <a:custGeom>
              <a:avLst/>
              <a:gdLst/>
              <a:ahLst/>
              <a:cxnLst/>
              <a:rect l="l" t="t" r="r" b="b"/>
              <a:pathLst>
                <a:path w="539" h="206" fill="none" extrusionOk="0">
                  <a:moveTo>
                    <a:pt x="0" y="0"/>
                  </a:moveTo>
                  <a:lnTo>
                    <a:pt x="539" y="205"/>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a:off x="6227313" y="516167"/>
              <a:ext cx="18773" cy="6611"/>
            </a:xfrm>
            <a:custGeom>
              <a:avLst/>
              <a:gdLst/>
              <a:ahLst/>
              <a:cxnLst/>
              <a:rect l="l" t="t" r="r" b="b"/>
              <a:pathLst>
                <a:path w="514" h="181" fill="none" extrusionOk="0">
                  <a:moveTo>
                    <a:pt x="0" y="1"/>
                  </a:moveTo>
                  <a:lnTo>
                    <a:pt x="513" y="180"/>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6747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DATASET PREPROCESSING OVERVIEW </a:t>
            </a:r>
            <a:endParaRPr dirty="0"/>
          </a:p>
        </p:txBody>
      </p:sp>
      <p:sp>
        <p:nvSpPr>
          <p:cNvPr id="363" name="Google Shape;363;p36"/>
          <p:cNvSpPr txBox="1">
            <a:spLocks noGrp="1"/>
          </p:cNvSpPr>
          <p:nvPr>
            <p:ph type="subTitle" idx="1"/>
          </p:nvPr>
        </p:nvSpPr>
        <p:spPr>
          <a:xfrm>
            <a:off x="609599" y="1603160"/>
            <a:ext cx="7821126" cy="3178905"/>
          </a:xfrm>
          <a:prstGeom prst="rect">
            <a:avLst/>
          </a:prstGeom>
        </p:spPr>
        <p:txBody>
          <a:bodyPr spcFirstLastPara="1" wrap="square" lIns="91425" tIns="91425" rIns="91425" bIns="91425" anchor="t" anchorCtr="0">
            <a:noAutofit/>
          </a:bodyPr>
          <a:lstStyle/>
          <a:p>
            <a:pPr marL="285750" lvl="0" indent="-285750" algn="l">
              <a:buFont typeface="Arial" panose="020B0604020202020204" pitchFamily="34" charset="0"/>
              <a:buChar char="•"/>
            </a:pPr>
            <a:r>
              <a:rPr lang="en-SG" dirty="0"/>
              <a:t>For both EDA and Topic Modelling:</a:t>
            </a:r>
          </a:p>
          <a:p>
            <a:pPr marL="742950" lvl="1" indent="-285750">
              <a:buFont typeface="Arial" panose="020B0604020202020204" pitchFamily="34" charset="0"/>
              <a:buChar char="•"/>
            </a:pPr>
            <a:r>
              <a:rPr lang="en-SG" dirty="0"/>
              <a:t>Remove punctuation, escape characters, special characters including HTML markups, emojis, remove duplicate contents, define extra </a:t>
            </a:r>
            <a:r>
              <a:rPr lang="en-SG" dirty="0" err="1"/>
              <a:t>stopwords</a:t>
            </a:r>
            <a:r>
              <a:rPr lang="en-SG" dirty="0"/>
              <a:t> and remove them</a:t>
            </a:r>
          </a:p>
          <a:p>
            <a:pPr marL="742950" lvl="1" indent="-285750">
              <a:buFont typeface="Arial" panose="020B0604020202020204" pitchFamily="34" charset="0"/>
              <a:buChar char="•"/>
            </a:pPr>
            <a:r>
              <a:rPr lang="en-SG" dirty="0"/>
              <a:t>Make relevant data to be all in lowercase</a:t>
            </a:r>
          </a:p>
          <a:p>
            <a:pPr marL="742950" lvl="1" indent="-285750">
              <a:buFont typeface="Arial" panose="020B0604020202020204" pitchFamily="34" charset="0"/>
              <a:buChar char="•"/>
            </a:pPr>
            <a:r>
              <a:rPr lang="en-SG" dirty="0"/>
              <a:t>In articles content data:</a:t>
            </a:r>
          </a:p>
          <a:p>
            <a:pPr marL="1200150" lvl="2" indent="-285750">
              <a:buFont typeface="Arial" panose="020B0604020202020204" pitchFamily="34" charset="0"/>
              <a:buChar char="•"/>
            </a:pPr>
            <a:r>
              <a:rPr lang="en-SG" dirty="0"/>
              <a:t>Remove articles with missing content. Some URLs has been taken down</a:t>
            </a:r>
          </a:p>
          <a:p>
            <a:pPr marL="1200150" lvl="2" indent="-285750">
              <a:buFont typeface="Arial" panose="020B0604020202020204" pitchFamily="34" charset="0"/>
              <a:buChar char="•"/>
            </a:pPr>
            <a:r>
              <a:rPr lang="en-SG" dirty="0"/>
              <a:t>Remove author name</a:t>
            </a:r>
          </a:p>
          <a:p>
            <a:pPr marL="1200150" lvl="2" indent="-285750">
              <a:buFont typeface="Arial" panose="020B0604020202020204" pitchFamily="34" charset="0"/>
              <a:buChar char="•"/>
            </a:pPr>
            <a:r>
              <a:rPr lang="en-SG" dirty="0"/>
              <a:t>Remove first phrase which includes reading time summary</a:t>
            </a:r>
          </a:p>
          <a:p>
            <a:pPr marL="742950" lvl="1" indent="-285750">
              <a:buFont typeface="Arial" panose="020B0604020202020204" pitchFamily="34" charset="0"/>
              <a:buChar char="•"/>
            </a:pPr>
            <a:r>
              <a:rPr lang="en-SG" dirty="0"/>
              <a:t>In jobs description data</a:t>
            </a:r>
          </a:p>
          <a:p>
            <a:pPr marL="1200150" lvl="2" indent="-285750">
              <a:buFont typeface="Arial" panose="020B0604020202020204" pitchFamily="34" charset="0"/>
              <a:buChar char="•"/>
            </a:pPr>
            <a:r>
              <a:rPr lang="en-SG" dirty="0"/>
              <a:t>Extract company name in company column before “\n” appears</a:t>
            </a:r>
          </a:p>
          <a:p>
            <a:pPr marL="1200150" lvl="2" indent="-285750">
              <a:buFont typeface="Arial" panose="020B0604020202020204" pitchFamily="34" charset="0"/>
              <a:buChar char="•"/>
            </a:pPr>
            <a:r>
              <a:rPr lang="en-SG" dirty="0"/>
              <a:t>Remove company name</a:t>
            </a:r>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146" name="Picture 2" descr="data processing Icon 2801821">
            <a:extLst>
              <a:ext uri="{FF2B5EF4-FFF2-40B4-BE49-F238E27FC236}">
                <a16:creationId xmlns:a16="http://schemas.microsoft.com/office/drawing/2014/main" id="{E5F5150C-89D9-DF4A-A0A5-86897C693A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6120" y="497840"/>
            <a:ext cx="939600" cy="93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762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DATASET PREPROCESSING </a:t>
            </a:r>
            <a:endParaRPr dirty="0"/>
          </a:p>
        </p:txBody>
      </p:sp>
      <p:sp>
        <p:nvSpPr>
          <p:cNvPr id="363" name="Google Shape;363;p36"/>
          <p:cNvSpPr txBox="1">
            <a:spLocks noGrp="1"/>
          </p:cNvSpPr>
          <p:nvPr>
            <p:ph type="subTitle" idx="1"/>
          </p:nvPr>
        </p:nvSpPr>
        <p:spPr>
          <a:xfrm>
            <a:off x="609599" y="1603160"/>
            <a:ext cx="7821126" cy="3178905"/>
          </a:xfrm>
          <a:prstGeom prst="rect">
            <a:avLst/>
          </a:prstGeom>
        </p:spPr>
        <p:txBody>
          <a:bodyPr spcFirstLastPara="1" wrap="square" lIns="91425" tIns="91425" rIns="91425" bIns="91425" anchor="t" anchorCtr="0">
            <a:noAutofit/>
          </a:bodyPr>
          <a:lstStyle/>
          <a:p>
            <a:pPr marL="285750" lvl="0" indent="-285750" algn="l">
              <a:buFont typeface="Arial" panose="020B0604020202020204" pitchFamily="34" charset="0"/>
              <a:buChar char="•"/>
            </a:pPr>
            <a:r>
              <a:rPr lang="en-SG" dirty="0"/>
              <a:t>In Topic Modelling ONLY:</a:t>
            </a:r>
          </a:p>
          <a:p>
            <a:pPr marL="742950" lvl="1" indent="-285750">
              <a:buFont typeface="Arial" panose="020B0604020202020204" pitchFamily="34" charset="0"/>
              <a:buChar char="•"/>
            </a:pPr>
            <a:r>
              <a:rPr lang="en-SG" dirty="0"/>
              <a:t>Lemmatize: change words to noun</a:t>
            </a:r>
          </a:p>
          <a:p>
            <a:pPr marL="742950" lvl="1" indent="-285750">
              <a:buFont typeface="Arial" panose="020B0604020202020204" pitchFamily="34" charset="0"/>
              <a:buChar char="•"/>
            </a:pPr>
            <a:r>
              <a:rPr lang="en-SG" dirty="0"/>
              <a:t>Stem : reduce words to root form</a:t>
            </a:r>
          </a:p>
          <a:p>
            <a:pPr marL="742950" lvl="1" indent="-285750">
              <a:buFont typeface="Arial" panose="020B0604020202020204" pitchFamily="34" charset="0"/>
              <a:buChar char="•"/>
            </a:pPr>
            <a:r>
              <a:rPr lang="en-SG" dirty="0"/>
              <a:t>Convert a document into list of tokens</a:t>
            </a:r>
          </a:p>
          <a:p>
            <a:pPr marL="742950" lvl="1" indent="-285750">
              <a:buFont typeface="Arial" panose="020B0604020202020204" pitchFamily="34" charset="0"/>
              <a:buChar char="•"/>
            </a:pPr>
            <a:r>
              <a:rPr lang="en-SG" dirty="0"/>
              <a:t>Prepare list of tokens into</a:t>
            </a:r>
          </a:p>
          <a:p>
            <a:pPr marL="1200150" lvl="2" indent="-285750">
              <a:buFont typeface="Arial" panose="020B0604020202020204" pitchFamily="34" charset="0"/>
              <a:buChar char="•"/>
            </a:pPr>
            <a:r>
              <a:rPr lang="en-SG" dirty="0"/>
              <a:t>Bag of words</a:t>
            </a:r>
          </a:p>
          <a:p>
            <a:pPr marL="1200150" lvl="2" indent="-285750">
              <a:buFont typeface="Arial" panose="020B0604020202020204" pitchFamily="34" charset="0"/>
              <a:buChar char="•"/>
            </a:pPr>
            <a:r>
              <a:rPr lang="en-SG" dirty="0"/>
              <a:t>TF-IDF</a:t>
            </a:r>
          </a:p>
          <a:p>
            <a:pPr marL="742950" lvl="1" indent="-285750">
              <a:buFont typeface="Arial" panose="020B0604020202020204" pitchFamily="34" charset="0"/>
              <a:buChar char="•"/>
            </a:pPr>
            <a:endParaRPr lang="en-SG"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54239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ARTICLE DATASET PREPROCESSING EXAMPLE </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146" name="Picture 2" descr="data processing Icon 2801821">
            <a:extLst>
              <a:ext uri="{FF2B5EF4-FFF2-40B4-BE49-F238E27FC236}">
                <a16:creationId xmlns:a16="http://schemas.microsoft.com/office/drawing/2014/main" id="{E5F5150C-89D9-DF4A-A0A5-86897C693A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6120" y="497840"/>
            <a:ext cx="939600" cy="9396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C4FDE93-E60F-E84E-B041-45F730048556}"/>
              </a:ext>
            </a:extLst>
          </p:cNvPr>
          <p:cNvPicPr>
            <a:picLocks noChangeAspect="1"/>
          </p:cNvPicPr>
          <p:nvPr/>
        </p:nvPicPr>
        <p:blipFill>
          <a:blip r:embed="rId4"/>
          <a:stretch>
            <a:fillRect/>
          </a:stretch>
        </p:blipFill>
        <p:spPr>
          <a:xfrm>
            <a:off x="789414" y="1518733"/>
            <a:ext cx="7641311" cy="2572239"/>
          </a:xfrm>
          <a:prstGeom prst="rect">
            <a:avLst/>
          </a:prstGeom>
        </p:spPr>
      </p:pic>
      <p:sp>
        <p:nvSpPr>
          <p:cNvPr id="12" name="Google Shape;363;p36">
            <a:extLst>
              <a:ext uri="{FF2B5EF4-FFF2-40B4-BE49-F238E27FC236}">
                <a16:creationId xmlns:a16="http://schemas.microsoft.com/office/drawing/2014/main" id="{9F705076-6081-DC44-BBF0-52659A5E06EC}"/>
              </a:ext>
            </a:extLst>
          </p:cNvPr>
          <p:cNvSpPr txBox="1">
            <a:spLocks/>
          </p:cNvSpPr>
          <p:nvPr/>
        </p:nvSpPr>
        <p:spPr>
          <a:xfrm>
            <a:off x="789414" y="4161476"/>
            <a:ext cx="7641311" cy="8199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US" sz="1400" dirty="0"/>
              <a:t>Mix of lowercase and uppercase</a:t>
            </a:r>
          </a:p>
          <a:p>
            <a:pPr marL="285750" indent="-285750" algn="l">
              <a:buFont typeface="Arial" panose="020B0604020202020204" pitchFamily="34" charset="0"/>
              <a:buChar char="•"/>
            </a:pPr>
            <a:r>
              <a:rPr lang="en-US" sz="1400" dirty="0"/>
              <a:t>Author’s name</a:t>
            </a:r>
          </a:p>
          <a:p>
            <a:pPr marL="285750" indent="-285750" algn="l">
              <a:buFont typeface="Arial" panose="020B0604020202020204" pitchFamily="34" charset="0"/>
              <a:buChar char="•"/>
            </a:pPr>
            <a:r>
              <a:rPr lang="en-US" sz="1400" dirty="0"/>
              <a:t>Reading time</a:t>
            </a:r>
          </a:p>
        </p:txBody>
      </p:sp>
      <p:sp>
        <p:nvSpPr>
          <p:cNvPr id="13" name="Oval 12">
            <a:extLst>
              <a:ext uri="{FF2B5EF4-FFF2-40B4-BE49-F238E27FC236}">
                <a16:creationId xmlns:a16="http://schemas.microsoft.com/office/drawing/2014/main" id="{8F360E06-12E3-1541-ACC1-CFD00E4B43BC}"/>
              </a:ext>
            </a:extLst>
          </p:cNvPr>
          <p:cNvSpPr/>
          <p:nvPr/>
        </p:nvSpPr>
        <p:spPr>
          <a:xfrm>
            <a:off x="789414" y="1819840"/>
            <a:ext cx="1835598" cy="149335"/>
          </a:xfrm>
          <a:prstGeom prst="ellipse">
            <a:avLst/>
          </a:prstGeom>
          <a:no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9612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JOBS LISTINGS DATASET PREPROCESSING EXAMPLE </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D12A58D8-F883-AA46-AC8F-60303F4763F7}"/>
              </a:ext>
            </a:extLst>
          </p:cNvPr>
          <p:cNvPicPr>
            <a:picLocks noChangeAspect="1"/>
          </p:cNvPicPr>
          <p:nvPr/>
        </p:nvPicPr>
        <p:blipFill>
          <a:blip r:embed="rId3"/>
          <a:stretch>
            <a:fillRect/>
          </a:stretch>
        </p:blipFill>
        <p:spPr>
          <a:xfrm>
            <a:off x="898527" y="1421190"/>
            <a:ext cx="6741994" cy="2679229"/>
          </a:xfrm>
          <a:prstGeom prst="rect">
            <a:avLst/>
          </a:prstGeom>
        </p:spPr>
      </p:pic>
      <p:sp>
        <p:nvSpPr>
          <p:cNvPr id="9" name="Google Shape;363;p36">
            <a:extLst>
              <a:ext uri="{FF2B5EF4-FFF2-40B4-BE49-F238E27FC236}">
                <a16:creationId xmlns:a16="http://schemas.microsoft.com/office/drawing/2014/main" id="{FA33B6B9-8AC5-0D4E-9B0F-F5E4A63F2227}"/>
              </a:ext>
            </a:extLst>
          </p:cNvPr>
          <p:cNvSpPr txBox="1">
            <a:spLocks/>
          </p:cNvSpPr>
          <p:nvPr/>
        </p:nvSpPr>
        <p:spPr>
          <a:xfrm>
            <a:off x="789414" y="4161476"/>
            <a:ext cx="7641311" cy="8199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US" sz="1400" dirty="0"/>
              <a:t>Mix of lowercase and uppercase</a:t>
            </a:r>
          </a:p>
          <a:p>
            <a:pPr marL="285750" indent="-285750" algn="l">
              <a:buFont typeface="Arial" panose="020B0604020202020204" pitchFamily="34" charset="0"/>
              <a:buChar char="•"/>
            </a:pPr>
            <a:r>
              <a:rPr lang="en-US" sz="1400" dirty="0"/>
              <a:t>Company’s name</a:t>
            </a:r>
          </a:p>
          <a:p>
            <a:pPr marL="285750" indent="-285750" algn="l">
              <a:buFont typeface="Arial" panose="020B0604020202020204" pitchFamily="34" charset="0"/>
              <a:buChar char="•"/>
            </a:pPr>
            <a:r>
              <a:rPr lang="en-US" sz="1400" dirty="0"/>
              <a:t>Escape character</a:t>
            </a:r>
          </a:p>
        </p:txBody>
      </p:sp>
      <p:sp>
        <p:nvSpPr>
          <p:cNvPr id="10" name="Oval 9">
            <a:extLst>
              <a:ext uri="{FF2B5EF4-FFF2-40B4-BE49-F238E27FC236}">
                <a16:creationId xmlns:a16="http://schemas.microsoft.com/office/drawing/2014/main" id="{3D194852-DCF4-7A42-BDDE-431F76699727}"/>
              </a:ext>
            </a:extLst>
          </p:cNvPr>
          <p:cNvSpPr/>
          <p:nvPr/>
        </p:nvSpPr>
        <p:spPr>
          <a:xfrm>
            <a:off x="1187355" y="1740548"/>
            <a:ext cx="469036" cy="170139"/>
          </a:xfrm>
          <a:prstGeom prst="ellipse">
            <a:avLst/>
          </a:prstGeom>
          <a:no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6B28445-98CD-704D-9B2E-B1C6B26AE8B8}"/>
              </a:ext>
            </a:extLst>
          </p:cNvPr>
          <p:cNvSpPr/>
          <p:nvPr/>
        </p:nvSpPr>
        <p:spPr>
          <a:xfrm>
            <a:off x="2554406" y="2860586"/>
            <a:ext cx="469036" cy="170139"/>
          </a:xfrm>
          <a:prstGeom prst="ellipse">
            <a:avLst/>
          </a:prstGeom>
          <a:no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data processing Icon 2801821">
            <a:extLst>
              <a:ext uri="{FF2B5EF4-FFF2-40B4-BE49-F238E27FC236}">
                <a16:creationId xmlns:a16="http://schemas.microsoft.com/office/drawing/2014/main" id="{7AB17661-13AB-594C-A5AC-4DCCF3AD3F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6120" y="497840"/>
            <a:ext cx="939600" cy="93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0908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ARTICLES STOPWORDS EXAMPLE </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363;p36">
            <a:extLst>
              <a:ext uri="{FF2B5EF4-FFF2-40B4-BE49-F238E27FC236}">
                <a16:creationId xmlns:a16="http://schemas.microsoft.com/office/drawing/2014/main" id="{FA33B6B9-8AC5-0D4E-9B0F-F5E4A63F2227}"/>
              </a:ext>
            </a:extLst>
          </p:cNvPr>
          <p:cNvSpPr txBox="1">
            <a:spLocks/>
          </p:cNvSpPr>
          <p:nvPr/>
        </p:nvSpPr>
        <p:spPr>
          <a:xfrm>
            <a:off x="789414" y="3683802"/>
            <a:ext cx="7641311" cy="8199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US" sz="1400" dirty="0"/>
              <a:t>Frequently used words in articles</a:t>
            </a:r>
          </a:p>
          <a:p>
            <a:pPr marL="285750" indent="-285750" algn="l">
              <a:buFont typeface="Arial" panose="020B0604020202020204" pitchFamily="34" charset="0"/>
              <a:buChar char="•"/>
            </a:pPr>
            <a:r>
              <a:rPr lang="en-US" sz="1400" dirty="0"/>
              <a:t>Doesn’t provide clues as keywords</a:t>
            </a:r>
          </a:p>
        </p:txBody>
      </p:sp>
      <p:pic>
        <p:nvPicPr>
          <p:cNvPr id="12" name="Picture 2" descr="data processing Icon 2801821">
            <a:extLst>
              <a:ext uri="{FF2B5EF4-FFF2-40B4-BE49-F238E27FC236}">
                <a16:creationId xmlns:a16="http://schemas.microsoft.com/office/drawing/2014/main" id="{7AB17661-13AB-594C-A5AC-4DCCF3AD3F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6120" y="497840"/>
            <a:ext cx="939600" cy="9396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57A38AF-62FB-1B44-B36F-EEB4B3CF997E}"/>
              </a:ext>
            </a:extLst>
          </p:cNvPr>
          <p:cNvPicPr>
            <a:picLocks noChangeAspect="1"/>
          </p:cNvPicPr>
          <p:nvPr/>
        </p:nvPicPr>
        <p:blipFill>
          <a:blip r:embed="rId4"/>
          <a:stretch>
            <a:fillRect/>
          </a:stretch>
        </p:blipFill>
        <p:spPr>
          <a:xfrm>
            <a:off x="818132" y="1806959"/>
            <a:ext cx="7997588" cy="1606502"/>
          </a:xfrm>
          <a:prstGeom prst="rect">
            <a:avLst/>
          </a:prstGeom>
        </p:spPr>
      </p:pic>
    </p:spTree>
    <p:extLst>
      <p:ext uri="{BB962C8B-B14F-4D97-AF65-F5344CB8AC3E}">
        <p14:creationId xmlns:p14="http://schemas.microsoft.com/office/powerpoint/2010/main" val="3316062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JOBS LISTINGS STOPWORDS EXAMPLE </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363;p36">
            <a:extLst>
              <a:ext uri="{FF2B5EF4-FFF2-40B4-BE49-F238E27FC236}">
                <a16:creationId xmlns:a16="http://schemas.microsoft.com/office/drawing/2014/main" id="{FA33B6B9-8AC5-0D4E-9B0F-F5E4A63F2227}"/>
              </a:ext>
            </a:extLst>
          </p:cNvPr>
          <p:cNvSpPr txBox="1">
            <a:spLocks/>
          </p:cNvSpPr>
          <p:nvPr/>
        </p:nvSpPr>
        <p:spPr>
          <a:xfrm>
            <a:off x="789414" y="3560970"/>
            <a:ext cx="7641311" cy="10846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US" sz="1400" dirty="0"/>
              <a:t>Separate from articles</a:t>
            </a:r>
          </a:p>
          <a:p>
            <a:pPr marL="285750" indent="-285750" algn="l">
              <a:buFont typeface="Arial" panose="020B0604020202020204" pitchFamily="34" charset="0"/>
              <a:buChar char="•"/>
            </a:pPr>
            <a:r>
              <a:rPr lang="en-US" sz="1400" dirty="0"/>
              <a:t>Some overlaps or common </a:t>
            </a:r>
            <a:r>
              <a:rPr lang="en-US" sz="1400" dirty="0" err="1"/>
              <a:t>stopwords</a:t>
            </a:r>
            <a:r>
              <a:rPr lang="en-US" sz="1400" dirty="0"/>
              <a:t> in articles</a:t>
            </a:r>
          </a:p>
          <a:p>
            <a:pPr marL="285750" indent="-285750" algn="l">
              <a:buFont typeface="Arial" panose="020B0604020202020204" pitchFamily="34" charset="0"/>
              <a:buChar char="•"/>
            </a:pPr>
            <a:r>
              <a:rPr lang="en-US" sz="1400" dirty="0"/>
              <a:t>Frequently used words in articles</a:t>
            </a:r>
          </a:p>
          <a:p>
            <a:pPr marL="285750" indent="-285750" algn="l">
              <a:buFont typeface="Arial" panose="020B0604020202020204" pitchFamily="34" charset="0"/>
              <a:buChar char="•"/>
            </a:pPr>
            <a:r>
              <a:rPr lang="en-US" sz="1400" dirty="0"/>
              <a:t>Doesn’t provide clues as keywords</a:t>
            </a:r>
          </a:p>
        </p:txBody>
      </p:sp>
      <p:pic>
        <p:nvPicPr>
          <p:cNvPr id="12" name="Picture 2" descr="data processing Icon 2801821">
            <a:extLst>
              <a:ext uri="{FF2B5EF4-FFF2-40B4-BE49-F238E27FC236}">
                <a16:creationId xmlns:a16="http://schemas.microsoft.com/office/drawing/2014/main" id="{7AB17661-13AB-594C-A5AC-4DCCF3AD3F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6120" y="497840"/>
            <a:ext cx="939600" cy="9396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10ADF5C-AFC4-9C41-8173-C1555562EF58}"/>
              </a:ext>
            </a:extLst>
          </p:cNvPr>
          <p:cNvPicPr>
            <a:picLocks noChangeAspect="1"/>
          </p:cNvPicPr>
          <p:nvPr/>
        </p:nvPicPr>
        <p:blipFill>
          <a:blip r:embed="rId4"/>
          <a:stretch>
            <a:fillRect/>
          </a:stretch>
        </p:blipFill>
        <p:spPr>
          <a:xfrm>
            <a:off x="734822" y="1855035"/>
            <a:ext cx="8354586" cy="1462427"/>
          </a:xfrm>
          <a:prstGeom prst="rect">
            <a:avLst/>
          </a:prstGeom>
        </p:spPr>
      </p:pic>
      <p:sp>
        <p:nvSpPr>
          <p:cNvPr id="11" name="Oval 10">
            <a:extLst>
              <a:ext uri="{FF2B5EF4-FFF2-40B4-BE49-F238E27FC236}">
                <a16:creationId xmlns:a16="http://schemas.microsoft.com/office/drawing/2014/main" id="{D9195C37-A78E-F04F-94D6-BE20022467B0}"/>
              </a:ext>
            </a:extLst>
          </p:cNvPr>
          <p:cNvSpPr/>
          <p:nvPr/>
        </p:nvSpPr>
        <p:spPr>
          <a:xfrm>
            <a:off x="5172501" y="2525140"/>
            <a:ext cx="968992" cy="218060"/>
          </a:xfrm>
          <a:prstGeom prst="ellipse">
            <a:avLst/>
          </a:prstGeom>
          <a:no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0542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4"/>
          <p:cNvSpPr/>
          <p:nvPr/>
        </p:nvSpPr>
        <p:spPr>
          <a:xfrm rot="213351" flipH="1">
            <a:off x="1667358" y="978954"/>
            <a:ext cx="5809284" cy="31858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4"/>
          <p:cNvSpPr txBox="1">
            <a:spLocks noGrp="1"/>
          </p:cNvSpPr>
          <p:nvPr>
            <p:ph type="title"/>
          </p:nvPr>
        </p:nvSpPr>
        <p:spPr>
          <a:xfrm>
            <a:off x="2374800" y="2517700"/>
            <a:ext cx="4394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DATA EXPLORATION</a:t>
            </a:r>
            <a:endParaRPr sz="3200" dirty="0"/>
          </a:p>
        </p:txBody>
      </p:sp>
      <p:sp>
        <p:nvSpPr>
          <p:cNvPr id="333" name="Google Shape;333;p34"/>
          <p:cNvSpPr txBox="1">
            <a:spLocks noGrp="1"/>
          </p:cNvSpPr>
          <p:nvPr>
            <p:ph type="title" idx="2"/>
          </p:nvPr>
        </p:nvSpPr>
        <p:spPr>
          <a:xfrm>
            <a:off x="2374800" y="1340150"/>
            <a:ext cx="4394400" cy="131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334" name="Google Shape;334;p34"/>
          <p:cNvSpPr txBox="1">
            <a:spLocks noGrp="1"/>
          </p:cNvSpPr>
          <p:nvPr>
            <p:ph type="subTitle" idx="1"/>
          </p:nvPr>
        </p:nvSpPr>
        <p:spPr>
          <a:xfrm>
            <a:off x="2374800" y="3408475"/>
            <a:ext cx="4394400" cy="442800"/>
          </a:xfrm>
          <a:prstGeom prst="rect">
            <a:avLst/>
          </a:prstGeom>
        </p:spPr>
        <p:txBody>
          <a:bodyPr spcFirstLastPara="1" wrap="square" lIns="91425" tIns="91425" rIns="91425" bIns="91425" anchor="t" anchorCtr="0">
            <a:noAutofit/>
          </a:bodyPr>
          <a:lstStyle/>
          <a:p>
            <a:pPr marL="0" lvl="0" indent="0"/>
            <a:r>
              <a:rPr lang="en-SG" dirty="0"/>
              <a:t>What insights can be derived from data</a:t>
            </a:r>
            <a:endParaRPr dirty="0"/>
          </a:p>
        </p:txBody>
      </p:sp>
      <p:grpSp>
        <p:nvGrpSpPr>
          <p:cNvPr id="335" name="Google Shape;335;p34"/>
          <p:cNvGrpSpPr/>
          <p:nvPr/>
        </p:nvGrpSpPr>
        <p:grpSpPr>
          <a:xfrm rot="-2026318">
            <a:off x="6264543" y="-8947"/>
            <a:ext cx="2674335" cy="2862666"/>
            <a:chOff x="6201089" y="32925"/>
            <a:chExt cx="699625" cy="748894"/>
          </a:xfrm>
        </p:grpSpPr>
        <p:sp>
          <p:nvSpPr>
            <p:cNvPr id="336" name="Google Shape;336;p34"/>
            <p:cNvSpPr/>
            <p:nvPr/>
          </p:nvSpPr>
          <p:spPr>
            <a:xfrm>
              <a:off x="6201089" y="32925"/>
              <a:ext cx="699625" cy="748894"/>
            </a:xfrm>
            <a:custGeom>
              <a:avLst/>
              <a:gdLst/>
              <a:ahLst/>
              <a:cxnLst/>
              <a:rect l="l" t="t" r="r" b="b"/>
              <a:pathLst>
                <a:path w="19156" h="20505" extrusionOk="0">
                  <a:moveTo>
                    <a:pt x="5667" y="0"/>
                  </a:moveTo>
                  <a:lnTo>
                    <a:pt x="0" y="15796"/>
                  </a:lnTo>
                  <a:lnTo>
                    <a:pt x="12950" y="20463"/>
                  </a:lnTo>
                  <a:cubicBezTo>
                    <a:pt x="13029" y="20491"/>
                    <a:pt x="13108" y="20505"/>
                    <a:pt x="13185" y="20505"/>
                  </a:cubicBezTo>
                  <a:cubicBezTo>
                    <a:pt x="13456" y="20505"/>
                    <a:pt x="13696" y="20338"/>
                    <a:pt x="13796" y="20078"/>
                  </a:cubicBezTo>
                  <a:lnTo>
                    <a:pt x="19053" y="5539"/>
                  </a:lnTo>
                  <a:cubicBezTo>
                    <a:pt x="19155" y="5180"/>
                    <a:pt x="18976" y="4795"/>
                    <a:pt x="18642" y="4693"/>
                  </a:cubicBezTo>
                  <a:lnTo>
                    <a:pt x="56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a:off x="6301309" y="69448"/>
              <a:ext cx="221984" cy="581621"/>
            </a:xfrm>
            <a:custGeom>
              <a:avLst/>
              <a:gdLst/>
              <a:ahLst/>
              <a:cxnLst/>
              <a:rect l="l" t="t" r="r" b="b"/>
              <a:pathLst>
                <a:path w="6078" h="15925" extrusionOk="0">
                  <a:moveTo>
                    <a:pt x="5693" y="0"/>
                  </a:moveTo>
                  <a:lnTo>
                    <a:pt x="0" y="15796"/>
                  </a:lnTo>
                  <a:lnTo>
                    <a:pt x="385" y="15924"/>
                  </a:lnTo>
                  <a:lnTo>
                    <a:pt x="6077" y="129"/>
                  </a:lnTo>
                  <a:lnTo>
                    <a:pt x="56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a:off x="6467052" y="311088"/>
              <a:ext cx="293166" cy="199486"/>
            </a:xfrm>
            <a:custGeom>
              <a:avLst/>
              <a:gdLst/>
              <a:ahLst/>
              <a:cxnLst/>
              <a:rect l="l" t="t" r="r" b="b"/>
              <a:pathLst>
                <a:path w="8027" h="5462" extrusionOk="0">
                  <a:moveTo>
                    <a:pt x="1052" y="0"/>
                  </a:moveTo>
                  <a:lnTo>
                    <a:pt x="1" y="2949"/>
                  </a:lnTo>
                  <a:lnTo>
                    <a:pt x="6975" y="5462"/>
                  </a:lnTo>
                  <a:lnTo>
                    <a:pt x="8027" y="2513"/>
                  </a:lnTo>
                  <a:lnTo>
                    <a:pt x="10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a:off x="6354670" y="100347"/>
              <a:ext cx="91598" cy="91014"/>
            </a:xfrm>
            <a:custGeom>
              <a:avLst/>
              <a:gdLst/>
              <a:ahLst/>
              <a:cxnLst/>
              <a:rect l="l" t="t" r="r" b="b"/>
              <a:pathLst>
                <a:path w="2508" h="2492" extrusionOk="0">
                  <a:moveTo>
                    <a:pt x="821" y="1"/>
                  </a:moveTo>
                  <a:lnTo>
                    <a:pt x="693" y="334"/>
                  </a:lnTo>
                  <a:cubicBezTo>
                    <a:pt x="796" y="334"/>
                    <a:pt x="898" y="360"/>
                    <a:pt x="1001" y="385"/>
                  </a:cubicBezTo>
                  <a:cubicBezTo>
                    <a:pt x="2015" y="754"/>
                    <a:pt x="1620" y="2160"/>
                    <a:pt x="710" y="2160"/>
                  </a:cubicBezTo>
                  <a:cubicBezTo>
                    <a:pt x="608" y="2160"/>
                    <a:pt x="499" y="2142"/>
                    <a:pt x="385" y="2103"/>
                  </a:cubicBezTo>
                  <a:cubicBezTo>
                    <a:pt x="283" y="2052"/>
                    <a:pt x="206" y="2001"/>
                    <a:pt x="129" y="1949"/>
                  </a:cubicBezTo>
                  <a:lnTo>
                    <a:pt x="1" y="2257"/>
                  </a:lnTo>
                  <a:cubicBezTo>
                    <a:pt x="78" y="2308"/>
                    <a:pt x="180" y="2360"/>
                    <a:pt x="257" y="2411"/>
                  </a:cubicBezTo>
                  <a:cubicBezTo>
                    <a:pt x="417" y="2466"/>
                    <a:pt x="569" y="2491"/>
                    <a:pt x="713" y="2491"/>
                  </a:cubicBezTo>
                  <a:cubicBezTo>
                    <a:pt x="1969" y="2491"/>
                    <a:pt x="2508" y="561"/>
                    <a:pt x="1103" y="78"/>
                  </a:cubicBezTo>
                  <a:cubicBezTo>
                    <a:pt x="1001" y="52"/>
                    <a:pt x="924" y="26"/>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6309709" y="225842"/>
              <a:ext cx="91379" cy="90320"/>
            </a:xfrm>
            <a:custGeom>
              <a:avLst/>
              <a:gdLst/>
              <a:ahLst/>
              <a:cxnLst/>
              <a:rect l="l" t="t" r="r" b="b"/>
              <a:pathLst>
                <a:path w="2502" h="2473" extrusionOk="0">
                  <a:moveTo>
                    <a:pt x="821" y="1"/>
                  </a:moveTo>
                  <a:lnTo>
                    <a:pt x="693" y="308"/>
                  </a:lnTo>
                  <a:cubicBezTo>
                    <a:pt x="796" y="308"/>
                    <a:pt x="898" y="334"/>
                    <a:pt x="1001" y="360"/>
                  </a:cubicBezTo>
                  <a:cubicBezTo>
                    <a:pt x="2010" y="727"/>
                    <a:pt x="1624" y="2141"/>
                    <a:pt x="724" y="2141"/>
                  </a:cubicBezTo>
                  <a:cubicBezTo>
                    <a:pt x="618" y="2141"/>
                    <a:pt x="504" y="2121"/>
                    <a:pt x="386" y="2078"/>
                  </a:cubicBezTo>
                  <a:cubicBezTo>
                    <a:pt x="283" y="2026"/>
                    <a:pt x="206" y="1975"/>
                    <a:pt x="129" y="1924"/>
                  </a:cubicBezTo>
                  <a:lnTo>
                    <a:pt x="1" y="2257"/>
                  </a:lnTo>
                  <a:cubicBezTo>
                    <a:pt x="78" y="2309"/>
                    <a:pt x="180" y="2334"/>
                    <a:pt x="257" y="2385"/>
                  </a:cubicBezTo>
                  <a:cubicBezTo>
                    <a:pt x="424" y="2446"/>
                    <a:pt x="582" y="2473"/>
                    <a:pt x="730" y="2473"/>
                  </a:cubicBezTo>
                  <a:cubicBezTo>
                    <a:pt x="1974" y="2473"/>
                    <a:pt x="2501" y="556"/>
                    <a:pt x="1103" y="52"/>
                  </a:cubicBezTo>
                  <a:cubicBezTo>
                    <a:pt x="1001" y="26"/>
                    <a:pt x="924" y="1"/>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6264786" y="350423"/>
              <a:ext cx="91343" cy="90320"/>
            </a:xfrm>
            <a:custGeom>
              <a:avLst/>
              <a:gdLst/>
              <a:ahLst/>
              <a:cxnLst/>
              <a:rect l="l" t="t" r="r" b="b"/>
              <a:pathLst>
                <a:path w="2501" h="2473" extrusionOk="0">
                  <a:moveTo>
                    <a:pt x="821" y="0"/>
                  </a:moveTo>
                  <a:lnTo>
                    <a:pt x="692" y="333"/>
                  </a:lnTo>
                  <a:cubicBezTo>
                    <a:pt x="795" y="333"/>
                    <a:pt x="898" y="333"/>
                    <a:pt x="1000" y="385"/>
                  </a:cubicBezTo>
                  <a:cubicBezTo>
                    <a:pt x="2009" y="729"/>
                    <a:pt x="1623" y="2140"/>
                    <a:pt x="723" y="2140"/>
                  </a:cubicBezTo>
                  <a:cubicBezTo>
                    <a:pt x="617" y="2140"/>
                    <a:pt x="504" y="2120"/>
                    <a:pt x="385" y="2077"/>
                  </a:cubicBezTo>
                  <a:cubicBezTo>
                    <a:pt x="282" y="2052"/>
                    <a:pt x="205" y="2000"/>
                    <a:pt x="128" y="1923"/>
                  </a:cubicBezTo>
                  <a:lnTo>
                    <a:pt x="0" y="2257"/>
                  </a:lnTo>
                  <a:cubicBezTo>
                    <a:pt x="77" y="2308"/>
                    <a:pt x="180" y="2359"/>
                    <a:pt x="256" y="2385"/>
                  </a:cubicBezTo>
                  <a:cubicBezTo>
                    <a:pt x="423" y="2445"/>
                    <a:pt x="581" y="2472"/>
                    <a:pt x="730" y="2472"/>
                  </a:cubicBezTo>
                  <a:cubicBezTo>
                    <a:pt x="1974" y="2472"/>
                    <a:pt x="2500" y="555"/>
                    <a:pt x="1103" y="51"/>
                  </a:cubicBezTo>
                  <a:cubicBezTo>
                    <a:pt x="1000" y="26"/>
                    <a:pt x="923" y="0"/>
                    <a:pt x="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4"/>
            <p:cNvSpPr/>
            <p:nvPr/>
          </p:nvSpPr>
          <p:spPr>
            <a:xfrm>
              <a:off x="6219825" y="474969"/>
              <a:ext cx="91343" cy="90320"/>
            </a:xfrm>
            <a:custGeom>
              <a:avLst/>
              <a:gdLst/>
              <a:ahLst/>
              <a:cxnLst/>
              <a:rect l="l" t="t" r="r" b="b"/>
              <a:pathLst>
                <a:path w="2501" h="2473" extrusionOk="0">
                  <a:moveTo>
                    <a:pt x="821" y="1"/>
                  </a:moveTo>
                  <a:lnTo>
                    <a:pt x="693" y="334"/>
                  </a:lnTo>
                  <a:cubicBezTo>
                    <a:pt x="795" y="334"/>
                    <a:pt x="898" y="334"/>
                    <a:pt x="1000" y="385"/>
                  </a:cubicBezTo>
                  <a:cubicBezTo>
                    <a:pt x="2008" y="752"/>
                    <a:pt x="1625" y="2141"/>
                    <a:pt x="727" y="2141"/>
                  </a:cubicBezTo>
                  <a:cubicBezTo>
                    <a:pt x="620" y="2141"/>
                    <a:pt x="505" y="2121"/>
                    <a:pt x="385" y="2078"/>
                  </a:cubicBezTo>
                  <a:cubicBezTo>
                    <a:pt x="282" y="2052"/>
                    <a:pt x="205" y="2001"/>
                    <a:pt x="128" y="1949"/>
                  </a:cubicBezTo>
                  <a:lnTo>
                    <a:pt x="0" y="2257"/>
                  </a:lnTo>
                  <a:cubicBezTo>
                    <a:pt x="77" y="2308"/>
                    <a:pt x="180" y="2360"/>
                    <a:pt x="257" y="2385"/>
                  </a:cubicBezTo>
                  <a:cubicBezTo>
                    <a:pt x="423" y="2445"/>
                    <a:pt x="582" y="2473"/>
                    <a:pt x="730" y="2473"/>
                  </a:cubicBezTo>
                  <a:cubicBezTo>
                    <a:pt x="1974" y="2473"/>
                    <a:pt x="2500" y="556"/>
                    <a:pt x="1103" y="52"/>
                  </a:cubicBezTo>
                  <a:lnTo>
                    <a:pt x="1103" y="52"/>
                  </a:lnTo>
                  <a:lnTo>
                    <a:pt x="1103" y="78"/>
                  </a:lnTo>
                  <a:cubicBezTo>
                    <a:pt x="1000" y="26"/>
                    <a:pt x="923" y="26"/>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4"/>
            <p:cNvSpPr/>
            <p:nvPr/>
          </p:nvSpPr>
          <p:spPr>
            <a:xfrm>
              <a:off x="6363107" y="137820"/>
              <a:ext cx="19686" cy="7524"/>
            </a:xfrm>
            <a:custGeom>
              <a:avLst/>
              <a:gdLst/>
              <a:ahLst/>
              <a:cxnLst/>
              <a:rect l="l" t="t" r="r" b="b"/>
              <a:pathLst>
                <a:path w="539" h="206" fill="none" extrusionOk="0">
                  <a:moveTo>
                    <a:pt x="0" y="0"/>
                  </a:moveTo>
                  <a:lnTo>
                    <a:pt x="539" y="205"/>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4"/>
            <p:cNvSpPr/>
            <p:nvPr/>
          </p:nvSpPr>
          <p:spPr>
            <a:xfrm>
              <a:off x="6318146" y="264265"/>
              <a:ext cx="18773" cy="6574"/>
            </a:xfrm>
            <a:custGeom>
              <a:avLst/>
              <a:gdLst/>
              <a:ahLst/>
              <a:cxnLst/>
              <a:rect l="l" t="t" r="r" b="b"/>
              <a:pathLst>
                <a:path w="514" h="180" fill="none" extrusionOk="0">
                  <a:moveTo>
                    <a:pt x="1" y="0"/>
                  </a:moveTo>
                  <a:lnTo>
                    <a:pt x="513" y="180"/>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4"/>
            <p:cNvSpPr/>
            <p:nvPr/>
          </p:nvSpPr>
          <p:spPr>
            <a:xfrm>
              <a:off x="6272273" y="389759"/>
              <a:ext cx="19686" cy="7524"/>
            </a:xfrm>
            <a:custGeom>
              <a:avLst/>
              <a:gdLst/>
              <a:ahLst/>
              <a:cxnLst/>
              <a:rect l="l" t="t" r="r" b="b"/>
              <a:pathLst>
                <a:path w="539" h="206" fill="none" extrusionOk="0">
                  <a:moveTo>
                    <a:pt x="0" y="0"/>
                  </a:moveTo>
                  <a:lnTo>
                    <a:pt x="539" y="205"/>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a:off x="6227313" y="516167"/>
              <a:ext cx="18773" cy="6611"/>
            </a:xfrm>
            <a:custGeom>
              <a:avLst/>
              <a:gdLst/>
              <a:ahLst/>
              <a:cxnLst/>
              <a:rect l="l" t="t" r="r" b="b"/>
              <a:pathLst>
                <a:path w="514" h="181" fill="none" extrusionOk="0">
                  <a:moveTo>
                    <a:pt x="0" y="1"/>
                  </a:moveTo>
                  <a:lnTo>
                    <a:pt x="513" y="180"/>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22451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lvl="0"/>
            <a:r>
              <a:rPr lang="en" dirty="0"/>
              <a:t>MOST FREQUENT WORDS IN ARTICLES</a:t>
            </a:r>
            <a:endParaRPr dirty="0"/>
          </a:p>
        </p:txBody>
      </p:sp>
      <p:sp>
        <p:nvSpPr>
          <p:cNvPr id="363" name="Google Shape;363;p36"/>
          <p:cNvSpPr txBox="1">
            <a:spLocks noGrp="1"/>
          </p:cNvSpPr>
          <p:nvPr>
            <p:ph type="subTitle" idx="1"/>
          </p:nvPr>
        </p:nvSpPr>
        <p:spPr>
          <a:xfrm>
            <a:off x="5638799" y="1391769"/>
            <a:ext cx="2839319" cy="2769708"/>
          </a:xfrm>
          <a:prstGeom prst="rect">
            <a:avLst/>
          </a:prstGeom>
        </p:spPr>
        <p:txBody>
          <a:bodyPr spcFirstLastPara="1" wrap="square" lIns="91425" tIns="91425" rIns="91425" bIns="91425" anchor="t" anchorCtr="0">
            <a:noAutofit/>
          </a:bodyPr>
          <a:lstStyle/>
          <a:p>
            <a:pPr marL="285750" indent="-285750" algn="l">
              <a:buFont typeface="Arial" panose="020B0604020202020204" pitchFamily="34" charset="0"/>
              <a:buChar char="•"/>
            </a:pPr>
            <a:r>
              <a:rPr lang="en-US" sz="1400" dirty="0"/>
              <a:t>dataset</a:t>
            </a:r>
          </a:p>
          <a:p>
            <a:pPr marL="285750" indent="-285750" algn="l">
              <a:buFont typeface="Arial" panose="020B0604020202020204" pitchFamily="34" charset="0"/>
              <a:buChar char="•"/>
            </a:pPr>
            <a:r>
              <a:rPr lang="en-US" sz="1400" dirty="0"/>
              <a:t>image</a:t>
            </a:r>
          </a:p>
          <a:p>
            <a:pPr marL="285750" indent="-285750" algn="l">
              <a:buFont typeface="Arial" panose="020B0604020202020204" pitchFamily="34" charset="0"/>
              <a:buChar char="•"/>
            </a:pPr>
            <a:r>
              <a:rPr lang="en-US" sz="1400" dirty="0"/>
              <a:t>time</a:t>
            </a:r>
          </a:p>
          <a:p>
            <a:pPr marL="285750" indent="-285750" algn="l">
              <a:buFont typeface="Arial" panose="020B0604020202020204" pitchFamily="34" charset="0"/>
              <a:buChar char="•"/>
            </a:pPr>
            <a:r>
              <a:rPr lang="en-US" sz="1400" dirty="0"/>
              <a:t>neural network</a:t>
            </a:r>
          </a:p>
          <a:p>
            <a:pPr marL="285750" indent="-285750" algn="l">
              <a:buFont typeface="Arial" panose="020B0604020202020204" pitchFamily="34" charset="0"/>
              <a:buChar char="•"/>
            </a:pPr>
            <a:r>
              <a:rPr lang="en-US" sz="1400" dirty="0"/>
              <a:t>machine learning</a:t>
            </a:r>
          </a:p>
          <a:p>
            <a:pPr marL="285750" indent="-285750" algn="l">
              <a:buFont typeface="Arial" panose="020B0604020202020204" pitchFamily="34" charset="0"/>
              <a:buChar char="•"/>
            </a:pPr>
            <a:r>
              <a:rPr lang="en-US" sz="1400" dirty="0"/>
              <a:t>function</a:t>
            </a:r>
          </a:p>
          <a:p>
            <a:pPr marL="285750" indent="-285750" algn="l">
              <a:buFont typeface="Arial" panose="020B0604020202020204" pitchFamily="34" charset="0"/>
              <a:buChar char="•"/>
            </a:pPr>
            <a:r>
              <a:rPr lang="en-US" sz="1400" dirty="0"/>
              <a:t>code</a:t>
            </a:r>
          </a:p>
          <a:p>
            <a:pPr marL="285750" indent="-285750" algn="l">
              <a:buFont typeface="Arial" panose="020B0604020202020204" pitchFamily="34" charset="0"/>
              <a:buChar char="•"/>
            </a:pPr>
            <a:r>
              <a:rPr lang="en-US" sz="1400" dirty="0"/>
              <a:t>project</a:t>
            </a:r>
          </a:p>
          <a:p>
            <a:pPr marL="285750" indent="-285750" algn="l">
              <a:buFont typeface="Arial" panose="020B0604020202020204" pitchFamily="34" charset="0"/>
              <a:buChar char="•"/>
            </a:pPr>
            <a:r>
              <a:rPr lang="en-US" sz="1400" dirty="0"/>
              <a:t>training</a:t>
            </a:r>
          </a:p>
          <a:p>
            <a:pPr marL="285750" indent="-285750" algn="l">
              <a:buFont typeface="Arial" panose="020B0604020202020204" pitchFamily="34" charset="0"/>
              <a:buChar char="•"/>
            </a:pPr>
            <a:r>
              <a:rPr lang="en-US" sz="1400" dirty="0"/>
              <a:t>feature</a:t>
            </a:r>
            <a:endParaRPr sz="1400"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descr="Article Writing Icon 521193">
            <a:extLst>
              <a:ext uri="{FF2B5EF4-FFF2-40B4-BE49-F238E27FC236}">
                <a16:creationId xmlns:a16="http://schemas.microsoft.com/office/drawing/2014/main" id="{4F28C23C-9158-6B4A-A350-B4FAD5B9F1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 r="7"/>
          <a:stretch/>
        </p:blipFill>
        <p:spPr bwMode="auto">
          <a:xfrm>
            <a:off x="7983067" y="397792"/>
            <a:ext cx="939600" cy="9396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DD59FCF-1EC7-0044-8351-CDB8564E43A9}"/>
              </a:ext>
            </a:extLst>
          </p:cNvPr>
          <p:cNvPicPr>
            <a:picLocks noChangeAspect="1"/>
          </p:cNvPicPr>
          <p:nvPr/>
        </p:nvPicPr>
        <p:blipFill>
          <a:blip r:embed="rId4"/>
          <a:stretch>
            <a:fillRect/>
          </a:stretch>
        </p:blipFill>
        <p:spPr>
          <a:xfrm>
            <a:off x="1462354" y="1703354"/>
            <a:ext cx="4006141" cy="2090422"/>
          </a:xfrm>
          <a:prstGeom prst="rect">
            <a:avLst/>
          </a:prstGeom>
        </p:spPr>
      </p:pic>
      <p:sp>
        <p:nvSpPr>
          <p:cNvPr id="11" name="Google Shape;363;p36">
            <a:extLst>
              <a:ext uri="{FF2B5EF4-FFF2-40B4-BE49-F238E27FC236}">
                <a16:creationId xmlns:a16="http://schemas.microsoft.com/office/drawing/2014/main" id="{FAA8E1DD-F683-A342-9743-4628D249F2F6}"/>
              </a:ext>
            </a:extLst>
          </p:cNvPr>
          <p:cNvSpPr txBox="1">
            <a:spLocks/>
          </p:cNvSpPr>
          <p:nvPr/>
        </p:nvSpPr>
        <p:spPr>
          <a:xfrm>
            <a:off x="1446715" y="3862545"/>
            <a:ext cx="6055058" cy="1173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US" sz="1400" dirty="0"/>
              <a:t>Popular branch of ML: computer vision, time series, neural network</a:t>
            </a:r>
          </a:p>
          <a:p>
            <a:pPr marL="285750" indent="-285750" algn="l">
              <a:buFont typeface="Arial" panose="020B0604020202020204" pitchFamily="34" charset="0"/>
              <a:buChar char="•"/>
            </a:pPr>
            <a:r>
              <a:rPr lang="en-US" sz="1400" dirty="0"/>
              <a:t>Creating dataset through web scraping and handling imbalanced dataset</a:t>
            </a:r>
          </a:p>
          <a:p>
            <a:pPr marL="285750" indent="-285750" algn="l">
              <a:buFont typeface="Arial" panose="020B0604020202020204" pitchFamily="34" charset="0"/>
              <a:buChar char="•"/>
            </a:pPr>
            <a:r>
              <a:rPr lang="en-US" sz="1400" dirty="0"/>
              <a:t>Feature engineering</a:t>
            </a:r>
          </a:p>
          <a:p>
            <a:pPr marL="285750" indent="-285750" algn="l">
              <a:buFont typeface="Arial" panose="020B0604020202020204" pitchFamily="34" charset="0"/>
              <a:buChar char="•"/>
            </a:pPr>
            <a:r>
              <a:rPr lang="en-US" sz="1400" dirty="0"/>
              <a:t>Project ideas</a:t>
            </a:r>
          </a:p>
        </p:txBody>
      </p:sp>
    </p:spTree>
    <p:extLst>
      <p:ext uri="{BB962C8B-B14F-4D97-AF65-F5344CB8AC3E}">
        <p14:creationId xmlns:p14="http://schemas.microsoft.com/office/powerpoint/2010/main" val="3493549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1"/>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TABLE OF CONTENTS</a:t>
            </a:r>
            <a:endParaRPr/>
          </a:p>
        </p:txBody>
      </p:sp>
      <p:sp>
        <p:nvSpPr>
          <p:cNvPr id="292" name="Google Shape;292;p31"/>
          <p:cNvSpPr txBox="1">
            <a:spLocks noGrp="1"/>
          </p:cNvSpPr>
          <p:nvPr>
            <p:ph type="title" idx="2"/>
          </p:nvPr>
        </p:nvSpPr>
        <p:spPr>
          <a:xfrm>
            <a:off x="1556125" y="2195242"/>
            <a:ext cx="2866200" cy="489600"/>
          </a:xfrm>
          <a:prstGeom prst="rect">
            <a:avLst/>
          </a:prstGeom>
        </p:spPr>
        <p:txBody>
          <a:bodyPr spcFirstLastPara="1" wrap="square" lIns="91425" tIns="91425" rIns="91425" bIns="91425" anchor="b" anchorCtr="0">
            <a:noAutofit/>
          </a:bodyPr>
          <a:lstStyle/>
          <a:p>
            <a:pPr lvl="0"/>
            <a:r>
              <a:rPr lang="en-SG" sz="1800" dirty="0"/>
              <a:t>DATA PREPROCESSING</a:t>
            </a:r>
          </a:p>
        </p:txBody>
      </p:sp>
      <p:sp>
        <p:nvSpPr>
          <p:cNvPr id="293" name="Google Shape;293;p31"/>
          <p:cNvSpPr txBox="1">
            <a:spLocks noGrp="1"/>
          </p:cNvSpPr>
          <p:nvPr>
            <p:ph type="title" idx="3"/>
          </p:nvPr>
        </p:nvSpPr>
        <p:spPr>
          <a:xfrm>
            <a:off x="713225" y="2029470"/>
            <a:ext cx="837600" cy="10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94" name="Google Shape;294;p31"/>
          <p:cNvSpPr txBox="1">
            <a:spLocks noGrp="1"/>
          </p:cNvSpPr>
          <p:nvPr>
            <p:ph type="title" idx="4"/>
          </p:nvPr>
        </p:nvSpPr>
        <p:spPr>
          <a:xfrm>
            <a:off x="1556125" y="3187785"/>
            <a:ext cx="2866200" cy="48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TOPIC MODELLING</a:t>
            </a:r>
            <a:endParaRPr sz="1800" dirty="0"/>
          </a:p>
        </p:txBody>
      </p:sp>
      <p:sp>
        <p:nvSpPr>
          <p:cNvPr id="295" name="Google Shape;295;p31"/>
          <p:cNvSpPr txBox="1">
            <a:spLocks noGrp="1"/>
          </p:cNvSpPr>
          <p:nvPr>
            <p:ph type="title" idx="5"/>
          </p:nvPr>
        </p:nvSpPr>
        <p:spPr>
          <a:xfrm>
            <a:off x="713225" y="3015735"/>
            <a:ext cx="837600" cy="10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296" name="Google Shape;296;p31"/>
          <p:cNvSpPr txBox="1">
            <a:spLocks noGrp="1"/>
          </p:cNvSpPr>
          <p:nvPr>
            <p:ph type="title" idx="6"/>
          </p:nvPr>
        </p:nvSpPr>
        <p:spPr>
          <a:xfrm>
            <a:off x="5354375" y="2192597"/>
            <a:ext cx="2866200" cy="48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DATA EXPLORATION </a:t>
            </a:r>
            <a:endParaRPr sz="1800" dirty="0"/>
          </a:p>
        </p:txBody>
      </p:sp>
      <p:sp>
        <p:nvSpPr>
          <p:cNvPr id="297" name="Google Shape;297;p31"/>
          <p:cNvSpPr txBox="1">
            <a:spLocks noGrp="1"/>
          </p:cNvSpPr>
          <p:nvPr>
            <p:ph type="title" idx="7"/>
          </p:nvPr>
        </p:nvSpPr>
        <p:spPr>
          <a:xfrm>
            <a:off x="4511475" y="2029470"/>
            <a:ext cx="837600" cy="10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98" name="Google Shape;298;p31"/>
          <p:cNvSpPr txBox="1">
            <a:spLocks noGrp="1"/>
          </p:cNvSpPr>
          <p:nvPr>
            <p:ph type="title" idx="8"/>
          </p:nvPr>
        </p:nvSpPr>
        <p:spPr>
          <a:xfrm>
            <a:off x="5354375" y="3187785"/>
            <a:ext cx="2866200" cy="48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CHALLENGES</a:t>
            </a:r>
            <a:endParaRPr sz="1800" dirty="0"/>
          </a:p>
        </p:txBody>
      </p:sp>
      <p:sp>
        <p:nvSpPr>
          <p:cNvPr id="299" name="Google Shape;299;p31"/>
          <p:cNvSpPr txBox="1">
            <a:spLocks noGrp="1"/>
          </p:cNvSpPr>
          <p:nvPr>
            <p:ph type="title" idx="9"/>
          </p:nvPr>
        </p:nvSpPr>
        <p:spPr>
          <a:xfrm>
            <a:off x="4511475" y="3015735"/>
            <a:ext cx="837600" cy="10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300" name="Google Shape;300;p31"/>
          <p:cNvSpPr/>
          <p:nvPr/>
        </p:nvSpPr>
        <p:spPr>
          <a:xfrm rot="1373105">
            <a:off x="42118" y="4059428"/>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 name="Google Shape;301;p31"/>
          <p:cNvGrpSpPr/>
          <p:nvPr/>
        </p:nvGrpSpPr>
        <p:grpSpPr>
          <a:xfrm>
            <a:off x="7096475" y="115832"/>
            <a:ext cx="2516111" cy="2956989"/>
            <a:chOff x="6720600" y="1580957"/>
            <a:chExt cx="2516111" cy="2956989"/>
          </a:xfrm>
        </p:grpSpPr>
        <p:sp>
          <p:nvSpPr>
            <p:cNvPr id="302" name="Google Shape;302;p31"/>
            <p:cNvSpPr/>
            <p:nvPr/>
          </p:nvSpPr>
          <p:spPr>
            <a:xfrm flipH="1">
              <a:off x="7872024" y="2926561"/>
              <a:ext cx="1364688" cy="1611384"/>
            </a:xfrm>
            <a:custGeom>
              <a:avLst/>
              <a:gdLst/>
              <a:ahLst/>
              <a:cxnLst/>
              <a:rect l="l" t="t" r="r" b="b"/>
              <a:pathLst>
                <a:path w="8129" h="9598" extrusionOk="0">
                  <a:moveTo>
                    <a:pt x="5283" y="1"/>
                  </a:moveTo>
                  <a:lnTo>
                    <a:pt x="359" y="7155"/>
                  </a:lnTo>
                  <a:cubicBezTo>
                    <a:pt x="0" y="7642"/>
                    <a:pt x="128" y="8335"/>
                    <a:pt x="616" y="8668"/>
                  </a:cubicBezTo>
                  <a:lnTo>
                    <a:pt x="1693" y="9412"/>
                  </a:lnTo>
                  <a:cubicBezTo>
                    <a:pt x="1876" y="9537"/>
                    <a:pt x="2085" y="9597"/>
                    <a:pt x="2294" y="9597"/>
                  </a:cubicBezTo>
                  <a:cubicBezTo>
                    <a:pt x="2639" y="9597"/>
                    <a:pt x="2982" y="9433"/>
                    <a:pt x="3205" y="9130"/>
                  </a:cubicBezTo>
                  <a:lnTo>
                    <a:pt x="8129" y="1975"/>
                  </a:lnTo>
                  <a:lnTo>
                    <a:pt x="52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1"/>
            <p:cNvSpPr/>
            <p:nvPr/>
          </p:nvSpPr>
          <p:spPr>
            <a:xfrm>
              <a:off x="6720600" y="1580957"/>
              <a:ext cx="1861800" cy="1861800"/>
            </a:xfrm>
            <a:prstGeom prst="donut">
              <a:avLst>
                <a:gd name="adj" fmla="val 1254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1"/>
            <p:cNvSpPr/>
            <p:nvPr/>
          </p:nvSpPr>
          <p:spPr>
            <a:xfrm flipH="1">
              <a:off x="6747367" y="1808525"/>
              <a:ext cx="1826678" cy="1408554"/>
            </a:xfrm>
            <a:custGeom>
              <a:avLst/>
              <a:gdLst/>
              <a:ahLst/>
              <a:cxnLst/>
              <a:rect l="l" t="t" r="r" b="b"/>
              <a:pathLst>
                <a:path w="12772" h="9848" extrusionOk="0">
                  <a:moveTo>
                    <a:pt x="6447" y="279"/>
                  </a:moveTo>
                  <a:cubicBezTo>
                    <a:pt x="7321" y="279"/>
                    <a:pt x="8222" y="535"/>
                    <a:pt x="9052" y="1108"/>
                  </a:cubicBezTo>
                  <a:lnTo>
                    <a:pt x="9052" y="1134"/>
                  </a:lnTo>
                  <a:cubicBezTo>
                    <a:pt x="11155" y="2570"/>
                    <a:pt x="11668" y="5467"/>
                    <a:pt x="10232" y="7570"/>
                  </a:cubicBezTo>
                  <a:cubicBezTo>
                    <a:pt x="9291" y="8945"/>
                    <a:pt x="7866" y="9578"/>
                    <a:pt x="6454" y="9578"/>
                  </a:cubicBezTo>
                  <a:cubicBezTo>
                    <a:pt x="4364" y="9578"/>
                    <a:pt x="2301" y="8193"/>
                    <a:pt x="1873" y="5775"/>
                  </a:cubicBezTo>
                  <a:cubicBezTo>
                    <a:pt x="1312" y="2699"/>
                    <a:pt x="3758" y="279"/>
                    <a:pt x="6447" y="279"/>
                  </a:cubicBezTo>
                  <a:close/>
                  <a:moveTo>
                    <a:pt x="6424" y="1"/>
                  </a:moveTo>
                  <a:cubicBezTo>
                    <a:pt x="6128" y="1"/>
                    <a:pt x="5824" y="27"/>
                    <a:pt x="5514" y="82"/>
                  </a:cubicBezTo>
                  <a:cubicBezTo>
                    <a:pt x="1206" y="877"/>
                    <a:pt x="1" y="6493"/>
                    <a:pt x="3616" y="8980"/>
                  </a:cubicBezTo>
                  <a:cubicBezTo>
                    <a:pt x="4466" y="9566"/>
                    <a:pt x="5435" y="9847"/>
                    <a:pt x="6395" y="9847"/>
                  </a:cubicBezTo>
                  <a:cubicBezTo>
                    <a:pt x="7956" y="9847"/>
                    <a:pt x="9494" y="9105"/>
                    <a:pt x="10463" y="7724"/>
                  </a:cubicBezTo>
                  <a:cubicBezTo>
                    <a:pt x="12771" y="4392"/>
                    <a:pt x="10243" y="1"/>
                    <a:pt x="6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 name="Google Shape;305;p31"/>
          <p:cNvSpPr txBox="1">
            <a:spLocks noGrp="1"/>
          </p:cNvSpPr>
          <p:nvPr>
            <p:ph type="subTitle" idx="1"/>
          </p:nvPr>
        </p:nvSpPr>
        <p:spPr>
          <a:xfrm>
            <a:off x="1556100" y="2532445"/>
            <a:ext cx="2105400" cy="572700"/>
          </a:xfrm>
          <a:prstGeom prst="rect">
            <a:avLst/>
          </a:prstGeom>
        </p:spPr>
        <p:txBody>
          <a:bodyPr spcFirstLastPara="1" wrap="square" lIns="91425" tIns="91425" rIns="91425" bIns="91425" anchor="t" anchorCtr="0">
            <a:noAutofit/>
          </a:bodyPr>
          <a:lstStyle/>
          <a:p>
            <a:pPr marL="0" lvl="0" indent="0"/>
            <a:r>
              <a:rPr lang="en-SG" sz="1400" dirty="0"/>
              <a:t>How to clean the data</a:t>
            </a:r>
          </a:p>
        </p:txBody>
      </p:sp>
      <p:sp>
        <p:nvSpPr>
          <p:cNvPr id="306" name="Google Shape;306;p31"/>
          <p:cNvSpPr txBox="1">
            <a:spLocks noGrp="1"/>
          </p:cNvSpPr>
          <p:nvPr>
            <p:ph type="subTitle" idx="13"/>
          </p:nvPr>
        </p:nvSpPr>
        <p:spPr>
          <a:xfrm>
            <a:off x="1556100" y="3564135"/>
            <a:ext cx="2105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How to conduct topic modelling </a:t>
            </a:r>
            <a:endParaRPr sz="1400" dirty="0"/>
          </a:p>
        </p:txBody>
      </p:sp>
      <p:sp>
        <p:nvSpPr>
          <p:cNvPr id="307" name="Google Shape;307;p31"/>
          <p:cNvSpPr txBox="1">
            <a:spLocks noGrp="1"/>
          </p:cNvSpPr>
          <p:nvPr>
            <p:ph type="subTitle" idx="14"/>
          </p:nvPr>
        </p:nvSpPr>
        <p:spPr>
          <a:xfrm>
            <a:off x="5354375" y="2535995"/>
            <a:ext cx="2105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What insights can be derived from data</a:t>
            </a:r>
            <a:endParaRPr sz="1400" dirty="0"/>
          </a:p>
        </p:txBody>
      </p:sp>
      <p:sp>
        <p:nvSpPr>
          <p:cNvPr id="308" name="Google Shape;308;p31"/>
          <p:cNvSpPr txBox="1">
            <a:spLocks noGrp="1"/>
          </p:cNvSpPr>
          <p:nvPr>
            <p:ph type="subTitle" idx="15"/>
          </p:nvPr>
        </p:nvSpPr>
        <p:spPr>
          <a:xfrm>
            <a:off x="5354375" y="3567136"/>
            <a:ext cx="2105400" cy="118413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What kind of challenges </a:t>
            </a:r>
            <a:r>
              <a:rPr lang="en" sz="1400" dirty="0" err="1"/>
              <a:t>arised</a:t>
            </a:r>
            <a:endParaRPr sz="1400" dirty="0"/>
          </a:p>
        </p:txBody>
      </p:sp>
      <p:sp>
        <p:nvSpPr>
          <p:cNvPr id="20" name="Google Shape;292;p31">
            <a:extLst>
              <a:ext uri="{FF2B5EF4-FFF2-40B4-BE49-F238E27FC236}">
                <a16:creationId xmlns:a16="http://schemas.microsoft.com/office/drawing/2014/main" id="{76AED0A4-EB09-5A40-8529-AC67BE0678B0}"/>
              </a:ext>
            </a:extLst>
          </p:cNvPr>
          <p:cNvSpPr txBox="1">
            <a:spLocks/>
          </p:cNvSpPr>
          <p:nvPr/>
        </p:nvSpPr>
        <p:spPr>
          <a:xfrm>
            <a:off x="1556124" y="1199503"/>
            <a:ext cx="2639956" cy="489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1pPr>
            <a:lvl2pPr marR="0" lvl="1"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2pPr>
            <a:lvl3pPr marR="0" lvl="2"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3pPr>
            <a:lvl4pPr marR="0" lvl="3"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4pPr>
            <a:lvl5pPr marR="0" lvl="4"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5pPr>
            <a:lvl6pPr marR="0" lvl="5"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6pPr>
            <a:lvl7pPr marR="0" lvl="6"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7pPr>
            <a:lvl8pPr marR="0" lvl="7"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8pPr>
            <a:lvl9pPr marR="0" lvl="8"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9pPr>
          </a:lstStyle>
          <a:p>
            <a:r>
              <a:rPr lang="en-SG" sz="1800" dirty="0"/>
              <a:t>GOAL &amp; PROBLEM STATEMENT</a:t>
            </a:r>
          </a:p>
        </p:txBody>
      </p:sp>
      <p:sp>
        <p:nvSpPr>
          <p:cNvPr id="21" name="Google Shape;293;p31">
            <a:extLst>
              <a:ext uri="{FF2B5EF4-FFF2-40B4-BE49-F238E27FC236}">
                <a16:creationId xmlns:a16="http://schemas.microsoft.com/office/drawing/2014/main" id="{C8E82E0D-05BC-884E-9089-4A73E57CD511}"/>
              </a:ext>
            </a:extLst>
          </p:cNvPr>
          <p:cNvSpPr txBox="1">
            <a:spLocks/>
          </p:cNvSpPr>
          <p:nvPr/>
        </p:nvSpPr>
        <p:spPr>
          <a:xfrm>
            <a:off x="713225" y="1033731"/>
            <a:ext cx="837600" cy="100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ompiere"/>
              <a:buNone/>
              <a:defRPr sz="4600" b="1" i="0" u="none" strike="noStrike" cap="none">
                <a:solidFill>
                  <a:schemeClr val="dk2"/>
                </a:solidFill>
                <a:latin typeface="Pompiere"/>
                <a:ea typeface="Pompiere"/>
                <a:cs typeface="Pompiere"/>
                <a:sym typeface="Pompiere"/>
              </a:defRPr>
            </a:lvl1pPr>
            <a:lvl2pPr marR="0" lvl="1"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2pPr>
            <a:lvl3pPr marR="0" lvl="2"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3pPr>
            <a:lvl4pPr marR="0" lvl="3"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4pPr>
            <a:lvl5pPr marR="0" lvl="4"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5pPr>
            <a:lvl6pPr marR="0" lvl="5"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6pPr>
            <a:lvl7pPr marR="0" lvl="6"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7pPr>
            <a:lvl8pPr marR="0" lvl="7"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8pPr>
            <a:lvl9pPr marR="0" lvl="8"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9pPr>
          </a:lstStyle>
          <a:p>
            <a:r>
              <a:rPr lang="en" dirty="0"/>
              <a:t>01</a:t>
            </a:r>
          </a:p>
        </p:txBody>
      </p:sp>
      <p:sp>
        <p:nvSpPr>
          <p:cNvPr id="22" name="Google Shape;305;p31">
            <a:extLst>
              <a:ext uri="{FF2B5EF4-FFF2-40B4-BE49-F238E27FC236}">
                <a16:creationId xmlns:a16="http://schemas.microsoft.com/office/drawing/2014/main" id="{937D996A-EC66-2A4E-A2E1-0E0963CCD17A}"/>
              </a:ext>
            </a:extLst>
          </p:cNvPr>
          <p:cNvSpPr txBox="1">
            <a:spLocks/>
          </p:cNvSpPr>
          <p:nvPr/>
        </p:nvSpPr>
        <p:spPr>
          <a:xfrm>
            <a:off x="1556100" y="1536706"/>
            <a:ext cx="2105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0" indent="0"/>
            <a:r>
              <a:rPr lang="en-SG" sz="1400" dirty="0"/>
              <a:t>What to achieve for this project</a:t>
            </a:r>
          </a:p>
        </p:txBody>
      </p:sp>
      <p:sp>
        <p:nvSpPr>
          <p:cNvPr id="23" name="Google Shape;292;p31">
            <a:extLst>
              <a:ext uri="{FF2B5EF4-FFF2-40B4-BE49-F238E27FC236}">
                <a16:creationId xmlns:a16="http://schemas.microsoft.com/office/drawing/2014/main" id="{10A3F82E-2B0C-BA45-A36C-62B914728533}"/>
              </a:ext>
            </a:extLst>
          </p:cNvPr>
          <p:cNvSpPr txBox="1">
            <a:spLocks/>
          </p:cNvSpPr>
          <p:nvPr/>
        </p:nvSpPr>
        <p:spPr>
          <a:xfrm>
            <a:off x="5333364" y="1170195"/>
            <a:ext cx="3504198" cy="489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1pPr>
            <a:lvl2pPr marR="0" lvl="1"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2pPr>
            <a:lvl3pPr marR="0" lvl="2"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3pPr>
            <a:lvl4pPr marR="0" lvl="3"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4pPr>
            <a:lvl5pPr marR="0" lvl="4"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5pPr>
            <a:lvl6pPr marR="0" lvl="5"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6pPr>
            <a:lvl7pPr marR="0" lvl="6"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7pPr>
            <a:lvl8pPr marR="0" lvl="7"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8pPr>
            <a:lvl9pPr marR="0" lvl="8"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9pPr>
          </a:lstStyle>
          <a:p>
            <a:pPr lvl="0"/>
            <a:r>
              <a:rPr lang="en-SG" sz="1800" dirty="0"/>
              <a:t>DATASET OVERVIEW</a:t>
            </a:r>
          </a:p>
        </p:txBody>
      </p:sp>
      <p:sp>
        <p:nvSpPr>
          <p:cNvPr id="24" name="Google Shape;293;p31">
            <a:extLst>
              <a:ext uri="{FF2B5EF4-FFF2-40B4-BE49-F238E27FC236}">
                <a16:creationId xmlns:a16="http://schemas.microsoft.com/office/drawing/2014/main" id="{CFB20834-2101-B54C-ADB3-AFC0AACF1034}"/>
              </a:ext>
            </a:extLst>
          </p:cNvPr>
          <p:cNvSpPr txBox="1">
            <a:spLocks/>
          </p:cNvSpPr>
          <p:nvPr/>
        </p:nvSpPr>
        <p:spPr>
          <a:xfrm>
            <a:off x="4490465" y="1004423"/>
            <a:ext cx="837600" cy="100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ompiere"/>
              <a:buNone/>
              <a:defRPr sz="4600" b="1" i="0" u="none" strike="noStrike" cap="none">
                <a:solidFill>
                  <a:schemeClr val="dk2"/>
                </a:solidFill>
                <a:latin typeface="Pompiere"/>
                <a:ea typeface="Pompiere"/>
                <a:cs typeface="Pompiere"/>
                <a:sym typeface="Pompiere"/>
              </a:defRPr>
            </a:lvl1pPr>
            <a:lvl2pPr marR="0" lvl="1"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2pPr>
            <a:lvl3pPr marR="0" lvl="2"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3pPr>
            <a:lvl4pPr marR="0" lvl="3"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4pPr>
            <a:lvl5pPr marR="0" lvl="4"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5pPr>
            <a:lvl6pPr marR="0" lvl="5"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6pPr>
            <a:lvl7pPr marR="0" lvl="6"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7pPr>
            <a:lvl8pPr marR="0" lvl="7"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8pPr>
            <a:lvl9pPr marR="0" lvl="8"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9pPr>
          </a:lstStyle>
          <a:p>
            <a:r>
              <a:rPr lang="en" dirty="0"/>
              <a:t>02</a:t>
            </a:r>
          </a:p>
        </p:txBody>
      </p:sp>
      <p:sp>
        <p:nvSpPr>
          <p:cNvPr id="25" name="Google Shape;305;p31">
            <a:extLst>
              <a:ext uri="{FF2B5EF4-FFF2-40B4-BE49-F238E27FC236}">
                <a16:creationId xmlns:a16="http://schemas.microsoft.com/office/drawing/2014/main" id="{9E7D5D56-177B-0548-8B2D-08E30F79ED4E}"/>
              </a:ext>
            </a:extLst>
          </p:cNvPr>
          <p:cNvSpPr txBox="1">
            <a:spLocks/>
          </p:cNvSpPr>
          <p:nvPr/>
        </p:nvSpPr>
        <p:spPr>
          <a:xfrm>
            <a:off x="5333340" y="1507398"/>
            <a:ext cx="2105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0" lvl="0" indent="0"/>
            <a:r>
              <a:rPr lang="en-SG" sz="1400" dirty="0"/>
              <a:t>What the data is about</a:t>
            </a:r>
          </a:p>
        </p:txBody>
      </p:sp>
      <p:sp>
        <p:nvSpPr>
          <p:cNvPr id="26" name="Google Shape;298;p31">
            <a:extLst>
              <a:ext uri="{FF2B5EF4-FFF2-40B4-BE49-F238E27FC236}">
                <a16:creationId xmlns:a16="http://schemas.microsoft.com/office/drawing/2014/main" id="{5EBAA536-54ED-444E-924E-C88EEAD2E135}"/>
              </a:ext>
            </a:extLst>
          </p:cNvPr>
          <p:cNvSpPr txBox="1">
            <a:spLocks/>
          </p:cNvSpPr>
          <p:nvPr/>
        </p:nvSpPr>
        <p:spPr>
          <a:xfrm>
            <a:off x="3915975" y="4091410"/>
            <a:ext cx="2866200" cy="489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1pPr>
            <a:lvl2pPr marR="0" lvl="1"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2pPr>
            <a:lvl3pPr marR="0" lvl="2"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3pPr>
            <a:lvl4pPr marR="0" lvl="3"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4pPr>
            <a:lvl5pPr marR="0" lvl="4"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5pPr>
            <a:lvl6pPr marR="0" lvl="5"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6pPr>
            <a:lvl7pPr marR="0" lvl="6"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7pPr>
            <a:lvl8pPr marR="0" lvl="7"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8pPr>
            <a:lvl9pPr marR="0" lvl="8" algn="l" rtl="0">
              <a:lnSpc>
                <a:spcPct val="100000"/>
              </a:lnSpc>
              <a:spcBef>
                <a:spcPts val="0"/>
              </a:spcBef>
              <a:spcAft>
                <a:spcPts val="0"/>
              </a:spcAft>
              <a:buClr>
                <a:schemeClr val="dk1"/>
              </a:buClr>
              <a:buSzPts val="2400"/>
              <a:buFont typeface="Pompiere"/>
              <a:buNone/>
              <a:defRPr sz="2400" b="1" i="0" u="none" strike="noStrike" cap="none">
                <a:solidFill>
                  <a:schemeClr val="dk1"/>
                </a:solidFill>
                <a:latin typeface="Pompiere"/>
                <a:ea typeface="Pompiere"/>
                <a:cs typeface="Pompiere"/>
                <a:sym typeface="Pompiere"/>
              </a:defRPr>
            </a:lvl9pPr>
          </a:lstStyle>
          <a:p>
            <a:r>
              <a:rPr lang="en-SG" sz="1800" dirty="0"/>
              <a:t>FUTURE PLANS</a:t>
            </a:r>
          </a:p>
        </p:txBody>
      </p:sp>
      <p:sp>
        <p:nvSpPr>
          <p:cNvPr id="27" name="Google Shape;299;p31">
            <a:extLst>
              <a:ext uri="{FF2B5EF4-FFF2-40B4-BE49-F238E27FC236}">
                <a16:creationId xmlns:a16="http://schemas.microsoft.com/office/drawing/2014/main" id="{F291ADBE-31A0-A642-8D3A-306D740FD427}"/>
              </a:ext>
            </a:extLst>
          </p:cNvPr>
          <p:cNvSpPr txBox="1">
            <a:spLocks/>
          </p:cNvSpPr>
          <p:nvPr/>
        </p:nvSpPr>
        <p:spPr>
          <a:xfrm>
            <a:off x="3073075" y="3919360"/>
            <a:ext cx="837600" cy="100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ompiere"/>
              <a:buNone/>
              <a:defRPr sz="4600" b="1" i="0" u="none" strike="noStrike" cap="none">
                <a:solidFill>
                  <a:schemeClr val="dk2"/>
                </a:solidFill>
                <a:latin typeface="Pompiere"/>
                <a:ea typeface="Pompiere"/>
                <a:cs typeface="Pompiere"/>
                <a:sym typeface="Pompiere"/>
              </a:defRPr>
            </a:lvl1pPr>
            <a:lvl2pPr marR="0" lvl="1"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2pPr>
            <a:lvl3pPr marR="0" lvl="2"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3pPr>
            <a:lvl4pPr marR="0" lvl="3"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4pPr>
            <a:lvl5pPr marR="0" lvl="4"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5pPr>
            <a:lvl6pPr marR="0" lvl="5"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6pPr>
            <a:lvl7pPr marR="0" lvl="6"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7pPr>
            <a:lvl8pPr marR="0" lvl="7"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8pPr>
            <a:lvl9pPr marR="0" lvl="8" algn="ctr" rtl="0">
              <a:lnSpc>
                <a:spcPct val="100000"/>
              </a:lnSpc>
              <a:spcBef>
                <a:spcPts val="0"/>
              </a:spcBef>
              <a:spcAft>
                <a:spcPts val="0"/>
              </a:spcAft>
              <a:buClr>
                <a:schemeClr val="dk1"/>
              </a:buClr>
              <a:buSzPts val="3000"/>
              <a:buFont typeface="Pompiere"/>
              <a:buNone/>
              <a:defRPr sz="3000" b="1" i="0" u="none" strike="noStrike" cap="none">
                <a:solidFill>
                  <a:schemeClr val="dk1"/>
                </a:solidFill>
                <a:latin typeface="Pompiere"/>
                <a:ea typeface="Pompiere"/>
                <a:cs typeface="Pompiere"/>
                <a:sym typeface="Pompiere"/>
              </a:defRPr>
            </a:lvl9pPr>
          </a:lstStyle>
          <a:p>
            <a:r>
              <a:rPr lang="en" dirty="0"/>
              <a:t>07</a:t>
            </a:r>
          </a:p>
        </p:txBody>
      </p:sp>
      <p:sp>
        <p:nvSpPr>
          <p:cNvPr id="28" name="Google Shape;308;p31">
            <a:extLst>
              <a:ext uri="{FF2B5EF4-FFF2-40B4-BE49-F238E27FC236}">
                <a16:creationId xmlns:a16="http://schemas.microsoft.com/office/drawing/2014/main" id="{093B51BA-9FFC-9B43-9F65-CC6E462E4A41}"/>
              </a:ext>
            </a:extLst>
          </p:cNvPr>
          <p:cNvSpPr txBox="1">
            <a:spLocks/>
          </p:cNvSpPr>
          <p:nvPr/>
        </p:nvSpPr>
        <p:spPr>
          <a:xfrm>
            <a:off x="3915975" y="4470761"/>
            <a:ext cx="2105400" cy="11841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0" indent="0"/>
            <a:r>
              <a:rPr lang="en-SG" sz="1400" dirty="0"/>
              <a:t>How to expand on the project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TOP 10 ARTICLES WITH MOST CLAPS</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363;p36">
            <a:extLst>
              <a:ext uri="{FF2B5EF4-FFF2-40B4-BE49-F238E27FC236}">
                <a16:creationId xmlns:a16="http://schemas.microsoft.com/office/drawing/2014/main" id="{17D040CA-2E63-514F-BCDE-B90751BBF3FF}"/>
              </a:ext>
            </a:extLst>
          </p:cNvPr>
          <p:cNvSpPr txBox="1">
            <a:spLocks noGrp="1"/>
          </p:cNvSpPr>
          <p:nvPr>
            <p:ph type="subTitle" idx="1"/>
          </p:nvPr>
        </p:nvSpPr>
        <p:spPr>
          <a:xfrm>
            <a:off x="6138038" y="1786040"/>
            <a:ext cx="2431520" cy="2722333"/>
          </a:xfrm>
          <a:prstGeom prst="rect">
            <a:avLst/>
          </a:prstGeom>
        </p:spPr>
        <p:txBody>
          <a:bodyPr spcFirstLastPara="1" wrap="square" lIns="91425" tIns="91425" rIns="91425" bIns="91425" anchor="t" anchorCtr="0">
            <a:noAutofit/>
          </a:bodyPr>
          <a:lstStyle/>
          <a:p>
            <a:pPr marL="285750" indent="-285750" algn="l">
              <a:buFont typeface="Arial" panose="020B0604020202020204" pitchFamily="34" charset="0"/>
              <a:buChar char="•"/>
            </a:pPr>
            <a:r>
              <a:rPr lang="en-US" sz="1400" dirty="0"/>
              <a:t>Computer Vision</a:t>
            </a:r>
          </a:p>
          <a:p>
            <a:pPr marL="285750" indent="-285750" algn="l">
              <a:buFont typeface="Arial" panose="020B0604020202020204" pitchFamily="34" charset="0"/>
              <a:buChar char="•"/>
            </a:pPr>
            <a:r>
              <a:rPr lang="en-US" sz="1400" dirty="0"/>
              <a:t>Neural Network</a:t>
            </a:r>
          </a:p>
          <a:p>
            <a:pPr marL="285750" indent="-285750" algn="l">
              <a:buFont typeface="Arial" panose="020B0604020202020204" pitchFamily="34" charset="0"/>
              <a:buChar char="•"/>
            </a:pPr>
            <a:r>
              <a:rPr lang="en-US" sz="1400" dirty="0"/>
              <a:t>Python language for Data Science</a:t>
            </a:r>
          </a:p>
          <a:p>
            <a:pPr marL="285750" indent="-285750" algn="l">
              <a:buFont typeface="Arial" panose="020B0604020202020204" pitchFamily="34" charset="0"/>
              <a:buChar char="•"/>
            </a:pPr>
            <a:r>
              <a:rPr lang="en-US" sz="1400" dirty="0"/>
              <a:t>Data Science algorithms</a:t>
            </a:r>
          </a:p>
          <a:p>
            <a:pPr marL="285750" indent="-285750" algn="l">
              <a:buFont typeface="Arial" panose="020B0604020202020204" pitchFamily="34" charset="0"/>
              <a:buChar char="•"/>
            </a:pPr>
            <a:r>
              <a:rPr lang="en-US" sz="1400" dirty="0"/>
              <a:t>Data Science career</a:t>
            </a:r>
          </a:p>
          <a:p>
            <a:pPr marL="285750" indent="-285750" algn="l">
              <a:buFont typeface="Arial" panose="020B0604020202020204" pitchFamily="34" charset="0"/>
              <a:buChar char="•"/>
            </a:pPr>
            <a:r>
              <a:rPr lang="en-US" sz="1400" dirty="0"/>
              <a:t>More informative topics</a:t>
            </a:r>
            <a:endParaRPr sz="1400" dirty="0"/>
          </a:p>
        </p:txBody>
      </p:sp>
      <p:pic>
        <p:nvPicPr>
          <p:cNvPr id="3" name="Picture 2">
            <a:extLst>
              <a:ext uri="{FF2B5EF4-FFF2-40B4-BE49-F238E27FC236}">
                <a16:creationId xmlns:a16="http://schemas.microsoft.com/office/drawing/2014/main" id="{DDDC8B85-AD0B-9E44-97E4-19C7BD4F8943}"/>
              </a:ext>
            </a:extLst>
          </p:cNvPr>
          <p:cNvPicPr>
            <a:picLocks noChangeAspect="1"/>
          </p:cNvPicPr>
          <p:nvPr/>
        </p:nvPicPr>
        <p:blipFill>
          <a:blip r:embed="rId3"/>
          <a:stretch>
            <a:fillRect/>
          </a:stretch>
        </p:blipFill>
        <p:spPr>
          <a:xfrm>
            <a:off x="1143335" y="1199181"/>
            <a:ext cx="4824399" cy="2598470"/>
          </a:xfrm>
          <a:prstGeom prst="rect">
            <a:avLst/>
          </a:prstGeom>
        </p:spPr>
      </p:pic>
      <p:pic>
        <p:nvPicPr>
          <p:cNvPr id="8194" name="Picture 2" descr="clapping Icon 68042">
            <a:extLst>
              <a:ext uri="{FF2B5EF4-FFF2-40B4-BE49-F238E27FC236}">
                <a16:creationId xmlns:a16="http://schemas.microsoft.com/office/drawing/2014/main" id="{2937BF77-9C63-3146-9460-0E8DBA0FA6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0925" y="356050"/>
            <a:ext cx="939600" cy="939600"/>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363;p36">
            <a:extLst>
              <a:ext uri="{FF2B5EF4-FFF2-40B4-BE49-F238E27FC236}">
                <a16:creationId xmlns:a16="http://schemas.microsoft.com/office/drawing/2014/main" id="{4A347084-3324-4D48-ABDE-11B81E135007}"/>
              </a:ext>
            </a:extLst>
          </p:cNvPr>
          <p:cNvSpPr txBox="1">
            <a:spLocks/>
          </p:cNvSpPr>
          <p:nvPr/>
        </p:nvSpPr>
        <p:spPr>
          <a:xfrm>
            <a:off x="1132814" y="3862545"/>
            <a:ext cx="6632761" cy="1173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US" sz="1400" dirty="0"/>
              <a:t>Popular branch of ML: computer vision, neural network</a:t>
            </a:r>
          </a:p>
          <a:p>
            <a:pPr marL="285750" indent="-285750" algn="l">
              <a:buFont typeface="Arial" panose="020B0604020202020204" pitchFamily="34" charset="0"/>
              <a:buChar char="•"/>
            </a:pPr>
            <a:r>
              <a:rPr lang="en-US" sz="1400" dirty="0"/>
              <a:t>Coding in Python language</a:t>
            </a:r>
          </a:p>
          <a:p>
            <a:pPr marL="285750" indent="-285750" algn="l">
              <a:buFont typeface="Arial" panose="020B0604020202020204" pitchFamily="34" charset="0"/>
              <a:buChar char="•"/>
            </a:pPr>
            <a:r>
              <a:rPr lang="en-US" sz="1400" dirty="0"/>
              <a:t>Different algorithms in DS and career entry and growth</a:t>
            </a:r>
          </a:p>
        </p:txBody>
      </p:sp>
    </p:spTree>
    <p:extLst>
      <p:ext uri="{BB962C8B-B14F-4D97-AF65-F5344CB8AC3E}">
        <p14:creationId xmlns:p14="http://schemas.microsoft.com/office/powerpoint/2010/main" val="1873131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TOP 10 ARTICLES WITH MOST RESPONSES</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363;p36">
            <a:extLst>
              <a:ext uri="{FF2B5EF4-FFF2-40B4-BE49-F238E27FC236}">
                <a16:creationId xmlns:a16="http://schemas.microsoft.com/office/drawing/2014/main" id="{189217E8-B00A-304D-9AEA-206B32DECA51}"/>
              </a:ext>
            </a:extLst>
          </p:cNvPr>
          <p:cNvSpPr txBox="1">
            <a:spLocks noGrp="1"/>
          </p:cNvSpPr>
          <p:nvPr>
            <p:ph type="subTitle" idx="1"/>
          </p:nvPr>
        </p:nvSpPr>
        <p:spPr>
          <a:xfrm>
            <a:off x="6138038" y="1786040"/>
            <a:ext cx="2431520" cy="2722333"/>
          </a:xfrm>
          <a:prstGeom prst="rect">
            <a:avLst/>
          </a:prstGeom>
        </p:spPr>
        <p:txBody>
          <a:bodyPr spcFirstLastPara="1" wrap="square" lIns="91425" tIns="91425" rIns="91425" bIns="91425" anchor="t" anchorCtr="0">
            <a:noAutofit/>
          </a:bodyPr>
          <a:lstStyle/>
          <a:p>
            <a:pPr marL="285750" indent="-285750" algn="l">
              <a:buFont typeface="Arial" panose="020B0604020202020204" pitchFamily="34" charset="0"/>
              <a:buChar char="•"/>
            </a:pPr>
            <a:r>
              <a:rPr lang="en-US" sz="1400" dirty="0"/>
              <a:t>Neural Network</a:t>
            </a:r>
          </a:p>
          <a:p>
            <a:pPr marL="285750" indent="-285750" algn="l">
              <a:buFont typeface="Arial" panose="020B0604020202020204" pitchFamily="34" charset="0"/>
              <a:buChar char="•"/>
            </a:pPr>
            <a:r>
              <a:rPr lang="en-US" sz="1400" dirty="0"/>
              <a:t>Python</a:t>
            </a:r>
          </a:p>
          <a:p>
            <a:pPr marL="285750" indent="-285750" algn="l">
              <a:buFont typeface="Arial" panose="020B0604020202020204" pitchFamily="34" charset="0"/>
              <a:buChar char="•"/>
            </a:pPr>
            <a:r>
              <a:rPr lang="en-US" sz="1400" dirty="0"/>
              <a:t>Data Science career</a:t>
            </a:r>
          </a:p>
          <a:p>
            <a:pPr marL="285750" indent="-285750" algn="l">
              <a:buFont typeface="Arial" panose="020B0604020202020204" pitchFamily="34" charset="0"/>
              <a:buChar char="•"/>
            </a:pPr>
            <a:r>
              <a:rPr lang="en-US" sz="1400" dirty="0"/>
              <a:t>Computer Vision</a:t>
            </a:r>
          </a:p>
          <a:p>
            <a:pPr marL="285750" indent="-285750" algn="l">
              <a:buFont typeface="Arial" panose="020B0604020202020204" pitchFamily="34" charset="0"/>
              <a:buChar char="•"/>
            </a:pPr>
            <a:r>
              <a:rPr lang="en-US" sz="1400" dirty="0"/>
              <a:t>Controversial headlines</a:t>
            </a:r>
          </a:p>
        </p:txBody>
      </p:sp>
      <p:pic>
        <p:nvPicPr>
          <p:cNvPr id="2050" name="Picture 2" descr="Response Icon 3146916">
            <a:extLst>
              <a:ext uri="{FF2B5EF4-FFF2-40B4-BE49-F238E27FC236}">
                <a16:creationId xmlns:a16="http://schemas.microsoft.com/office/drawing/2014/main" id="{BDABCB2E-22CE-494F-9A29-78BFF54654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2123" y="356861"/>
            <a:ext cx="939600" cy="9396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B9EC6B91-4540-B742-8CF6-98BDCC3F1255}"/>
              </a:ext>
            </a:extLst>
          </p:cNvPr>
          <p:cNvPicPr>
            <a:picLocks noChangeAspect="1"/>
          </p:cNvPicPr>
          <p:nvPr/>
        </p:nvPicPr>
        <p:blipFill>
          <a:blip r:embed="rId4"/>
          <a:stretch>
            <a:fillRect/>
          </a:stretch>
        </p:blipFill>
        <p:spPr>
          <a:xfrm>
            <a:off x="856956" y="1366461"/>
            <a:ext cx="5218557" cy="2633848"/>
          </a:xfrm>
          <a:prstGeom prst="rect">
            <a:avLst/>
          </a:prstGeom>
        </p:spPr>
      </p:pic>
      <p:sp>
        <p:nvSpPr>
          <p:cNvPr id="11" name="Google Shape;363;p36">
            <a:extLst>
              <a:ext uri="{FF2B5EF4-FFF2-40B4-BE49-F238E27FC236}">
                <a16:creationId xmlns:a16="http://schemas.microsoft.com/office/drawing/2014/main" id="{87183553-8380-3746-96BA-4986667A17A9}"/>
              </a:ext>
            </a:extLst>
          </p:cNvPr>
          <p:cNvSpPr txBox="1">
            <a:spLocks/>
          </p:cNvSpPr>
          <p:nvPr/>
        </p:nvSpPr>
        <p:spPr>
          <a:xfrm>
            <a:off x="832562" y="3971729"/>
            <a:ext cx="6632761" cy="1173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US" sz="1400" dirty="0"/>
              <a:t>Not all articles are the same as the articles with most claps but still similar topic results</a:t>
            </a:r>
          </a:p>
          <a:p>
            <a:pPr marL="285750" indent="-285750" algn="l">
              <a:buFont typeface="Arial" panose="020B0604020202020204" pitchFamily="34" charset="0"/>
              <a:buChar char="•"/>
            </a:pPr>
            <a:r>
              <a:rPr lang="en-US" sz="1400" dirty="0"/>
              <a:t>Difference is the headlines provoke controversy and debate</a:t>
            </a:r>
          </a:p>
        </p:txBody>
      </p:sp>
    </p:spTree>
    <p:extLst>
      <p:ext uri="{BB962C8B-B14F-4D97-AF65-F5344CB8AC3E}">
        <p14:creationId xmlns:p14="http://schemas.microsoft.com/office/powerpoint/2010/main" val="22398298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lvl="0"/>
            <a:r>
              <a:rPr lang="en" dirty="0"/>
              <a:t>MOST FREQUENT WORDS IN JOBS LISTINGS</a:t>
            </a:r>
            <a:endParaRPr dirty="0"/>
          </a:p>
        </p:txBody>
      </p:sp>
      <p:sp>
        <p:nvSpPr>
          <p:cNvPr id="363" name="Google Shape;363;p36"/>
          <p:cNvSpPr txBox="1">
            <a:spLocks noGrp="1"/>
          </p:cNvSpPr>
          <p:nvPr>
            <p:ph type="subTitle" idx="1"/>
          </p:nvPr>
        </p:nvSpPr>
        <p:spPr>
          <a:xfrm>
            <a:off x="5638799" y="1050577"/>
            <a:ext cx="2839319" cy="2615450"/>
          </a:xfrm>
          <a:prstGeom prst="rect">
            <a:avLst/>
          </a:prstGeom>
        </p:spPr>
        <p:txBody>
          <a:bodyPr spcFirstLastPara="1" wrap="square" lIns="91425" tIns="91425" rIns="91425" bIns="91425" anchor="t" anchorCtr="0">
            <a:noAutofit/>
          </a:bodyPr>
          <a:lstStyle/>
          <a:p>
            <a:pPr marL="285750" indent="-285750" algn="l">
              <a:buFont typeface="Arial" panose="020B0604020202020204" pitchFamily="34" charset="0"/>
              <a:buChar char="•"/>
            </a:pPr>
            <a:r>
              <a:rPr lang="en-US" sz="1200" dirty="0"/>
              <a:t>technical</a:t>
            </a:r>
          </a:p>
          <a:p>
            <a:pPr marL="285750" indent="-285750" algn="l">
              <a:buFont typeface="Arial" panose="020B0604020202020204" pitchFamily="34" charset="0"/>
              <a:buChar char="•"/>
            </a:pPr>
            <a:r>
              <a:rPr lang="en-US" sz="1200" dirty="0"/>
              <a:t>management</a:t>
            </a:r>
          </a:p>
          <a:p>
            <a:pPr marL="285750" indent="-285750" algn="l">
              <a:buFont typeface="Arial" panose="020B0604020202020204" pitchFamily="34" charset="0"/>
              <a:buChar char="•"/>
            </a:pPr>
            <a:r>
              <a:rPr lang="en-US" sz="1200" dirty="0"/>
              <a:t>support</a:t>
            </a:r>
          </a:p>
          <a:p>
            <a:pPr marL="285750" indent="-285750" algn="l">
              <a:buFont typeface="Arial" panose="020B0604020202020204" pitchFamily="34" charset="0"/>
              <a:buChar char="•"/>
            </a:pPr>
            <a:r>
              <a:rPr lang="en-US" sz="1200" dirty="0"/>
              <a:t>product</a:t>
            </a:r>
          </a:p>
          <a:p>
            <a:pPr marL="285750" indent="-285750" algn="l">
              <a:buFont typeface="Arial" panose="020B0604020202020204" pitchFamily="34" charset="0"/>
              <a:buChar char="•"/>
            </a:pPr>
            <a:r>
              <a:rPr lang="en-US" sz="1200" dirty="0"/>
              <a:t>service</a:t>
            </a:r>
          </a:p>
          <a:p>
            <a:pPr marL="285750" indent="-285750" algn="l">
              <a:buFont typeface="Arial" panose="020B0604020202020204" pitchFamily="34" charset="0"/>
              <a:buChar char="•"/>
            </a:pPr>
            <a:r>
              <a:rPr lang="en-US" sz="1200" dirty="0"/>
              <a:t>project</a:t>
            </a:r>
          </a:p>
          <a:p>
            <a:pPr marL="285750" indent="-285750" algn="l">
              <a:buFont typeface="Arial" panose="020B0604020202020204" pitchFamily="34" charset="0"/>
              <a:buChar char="•"/>
            </a:pPr>
            <a:r>
              <a:rPr lang="en-US" sz="1200" dirty="0"/>
              <a:t>analysis / analytic / analyst</a:t>
            </a:r>
          </a:p>
          <a:p>
            <a:pPr marL="285750" indent="-285750" algn="l">
              <a:buFont typeface="Arial" panose="020B0604020202020204" pitchFamily="34" charset="0"/>
              <a:buChar char="•"/>
            </a:pPr>
            <a:r>
              <a:rPr lang="en-US" sz="1200" dirty="0"/>
              <a:t>insight</a:t>
            </a:r>
          </a:p>
          <a:p>
            <a:pPr marL="285750" indent="-285750" algn="l">
              <a:buFont typeface="Arial" panose="020B0604020202020204" pitchFamily="34" charset="0"/>
              <a:buChar char="•"/>
            </a:pPr>
            <a:r>
              <a:rPr lang="en-US" sz="1200" dirty="0"/>
              <a:t>system</a:t>
            </a:r>
          </a:p>
          <a:p>
            <a:pPr marL="285750" indent="-285750" algn="l">
              <a:buFont typeface="Arial" panose="020B0604020202020204" pitchFamily="34" charset="0"/>
              <a:buChar char="•"/>
            </a:pPr>
            <a:r>
              <a:rPr lang="en-US" sz="1200" dirty="0"/>
              <a:t>application</a:t>
            </a:r>
          </a:p>
          <a:p>
            <a:pPr marL="285750" indent="-285750" algn="l">
              <a:buFont typeface="Arial" panose="020B0604020202020204" pitchFamily="34" charset="0"/>
              <a:buChar char="•"/>
            </a:pPr>
            <a:r>
              <a:rPr lang="en-US" sz="1200" dirty="0"/>
              <a:t>solution</a:t>
            </a:r>
          </a:p>
          <a:p>
            <a:pPr marL="285750" indent="-285750" algn="l">
              <a:buFont typeface="Arial" panose="020B0604020202020204" pitchFamily="34" charset="0"/>
              <a:buChar char="•"/>
            </a:pPr>
            <a:r>
              <a:rPr lang="en-US" sz="1200" dirty="0"/>
              <a:t>development</a:t>
            </a:r>
          </a:p>
          <a:p>
            <a:pPr marL="285750" indent="-285750" algn="l">
              <a:buFont typeface="Arial" panose="020B0604020202020204" pitchFamily="34" charset="0"/>
              <a:buChar char="•"/>
            </a:pPr>
            <a:r>
              <a:rPr lang="en-US" sz="1200" dirty="0"/>
              <a:t>research</a:t>
            </a:r>
            <a:endParaRPr sz="1200"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124" name="Picture 4" descr="Job Search Icon 744768">
            <a:extLst>
              <a:ext uri="{FF2B5EF4-FFF2-40B4-BE49-F238E27FC236}">
                <a16:creationId xmlns:a16="http://schemas.microsoft.com/office/drawing/2014/main" id="{8753E2B3-7B81-3646-9973-27233E243E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5156" y="444610"/>
            <a:ext cx="939600" cy="9396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28AE53A-AF97-E847-9B4F-1EEB068C61F1}"/>
              </a:ext>
            </a:extLst>
          </p:cNvPr>
          <p:cNvPicPr>
            <a:picLocks noChangeAspect="1"/>
          </p:cNvPicPr>
          <p:nvPr/>
        </p:nvPicPr>
        <p:blipFill>
          <a:blip r:embed="rId4"/>
          <a:stretch>
            <a:fillRect/>
          </a:stretch>
        </p:blipFill>
        <p:spPr>
          <a:xfrm>
            <a:off x="1296354" y="1240156"/>
            <a:ext cx="4172141" cy="2129660"/>
          </a:xfrm>
          <a:prstGeom prst="rect">
            <a:avLst/>
          </a:prstGeom>
        </p:spPr>
      </p:pic>
      <p:sp>
        <p:nvSpPr>
          <p:cNvPr id="11" name="Google Shape;363;p36">
            <a:extLst>
              <a:ext uri="{FF2B5EF4-FFF2-40B4-BE49-F238E27FC236}">
                <a16:creationId xmlns:a16="http://schemas.microsoft.com/office/drawing/2014/main" id="{045ED27B-D676-4D48-8766-0AA2EFC31DE0}"/>
              </a:ext>
            </a:extLst>
          </p:cNvPr>
          <p:cNvSpPr txBox="1">
            <a:spLocks/>
          </p:cNvSpPr>
          <p:nvPr/>
        </p:nvSpPr>
        <p:spPr>
          <a:xfrm>
            <a:off x="953143" y="3563068"/>
            <a:ext cx="7831613" cy="1173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SG" sz="1200" dirty="0"/>
              <a:t>involve working with people from other teams such as the product team and even senior managements and providing them with some support. </a:t>
            </a:r>
          </a:p>
          <a:p>
            <a:pPr marL="285750" indent="-285750" algn="l">
              <a:buFont typeface="Arial" panose="020B0604020202020204" pitchFamily="34" charset="0"/>
              <a:buChar char="•"/>
            </a:pPr>
            <a:r>
              <a:rPr lang="en-SG" sz="1200" dirty="0"/>
              <a:t>research as part of his or her work. </a:t>
            </a:r>
          </a:p>
          <a:p>
            <a:pPr marL="285750" indent="-285750" algn="l">
              <a:buFont typeface="Arial" panose="020B0604020202020204" pitchFamily="34" charset="0"/>
              <a:buChar char="•"/>
            </a:pPr>
            <a:r>
              <a:rPr lang="en-SG" sz="1200" dirty="0"/>
              <a:t>explaining or translating the technical terms for other non-technical people that is involved in the project that you are working on and also explaining on the insights that you have gotten from the analysis. </a:t>
            </a:r>
            <a:endParaRPr lang="en-US" sz="1200" dirty="0"/>
          </a:p>
        </p:txBody>
      </p:sp>
    </p:spTree>
    <p:extLst>
      <p:ext uri="{BB962C8B-B14F-4D97-AF65-F5344CB8AC3E}">
        <p14:creationId xmlns:p14="http://schemas.microsoft.com/office/powerpoint/2010/main" val="6544621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TOP 10 INDUSTRY</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04A8AFA9-C4BD-B742-97EE-0D23120C9CCD}"/>
              </a:ext>
            </a:extLst>
          </p:cNvPr>
          <p:cNvPicPr>
            <a:picLocks noChangeAspect="1"/>
          </p:cNvPicPr>
          <p:nvPr/>
        </p:nvPicPr>
        <p:blipFill>
          <a:blip r:embed="rId3"/>
          <a:stretch>
            <a:fillRect/>
          </a:stretch>
        </p:blipFill>
        <p:spPr>
          <a:xfrm>
            <a:off x="856956" y="1712769"/>
            <a:ext cx="5067300" cy="2717800"/>
          </a:xfrm>
          <a:prstGeom prst="rect">
            <a:avLst/>
          </a:prstGeom>
        </p:spPr>
      </p:pic>
      <p:sp>
        <p:nvSpPr>
          <p:cNvPr id="8" name="Google Shape;363;p36">
            <a:extLst>
              <a:ext uri="{FF2B5EF4-FFF2-40B4-BE49-F238E27FC236}">
                <a16:creationId xmlns:a16="http://schemas.microsoft.com/office/drawing/2014/main" id="{DFE16F3F-2C05-5349-9386-40CC468E78C1}"/>
              </a:ext>
            </a:extLst>
          </p:cNvPr>
          <p:cNvSpPr txBox="1">
            <a:spLocks noGrp="1"/>
          </p:cNvSpPr>
          <p:nvPr>
            <p:ph type="subTitle" idx="1"/>
          </p:nvPr>
        </p:nvSpPr>
        <p:spPr>
          <a:xfrm>
            <a:off x="6130120" y="1432712"/>
            <a:ext cx="2839319" cy="3178905"/>
          </a:xfrm>
          <a:prstGeom prst="rect">
            <a:avLst/>
          </a:prstGeom>
        </p:spPr>
        <p:txBody>
          <a:bodyPr spcFirstLastPara="1" wrap="square" lIns="91425" tIns="91425" rIns="91425" bIns="91425" anchor="t" anchorCtr="0">
            <a:noAutofit/>
          </a:bodyPr>
          <a:lstStyle/>
          <a:p>
            <a:pPr marL="285750" indent="-285750" algn="l">
              <a:buFont typeface="Arial" panose="020B0604020202020204" pitchFamily="34" charset="0"/>
              <a:buChar char="•"/>
            </a:pPr>
            <a:r>
              <a:rPr lang="en-SG" sz="1400" dirty="0"/>
              <a:t>Dominating industry is the IT related  services industry. </a:t>
            </a:r>
          </a:p>
          <a:p>
            <a:pPr marL="285750" indent="-285750" algn="l">
              <a:buFont typeface="Arial" panose="020B0604020202020204" pitchFamily="34" charset="0"/>
              <a:buChar char="•"/>
            </a:pPr>
            <a:r>
              <a:rPr lang="en-SG" sz="1400" dirty="0"/>
              <a:t>Existing, stable and automated system of collecting data</a:t>
            </a:r>
          </a:p>
          <a:p>
            <a:pPr marL="285750" indent="-285750" algn="l">
              <a:buFont typeface="Arial" panose="020B0604020202020204" pitchFamily="34" charset="0"/>
              <a:buChar char="•"/>
            </a:pPr>
            <a:r>
              <a:rPr lang="en-SG" sz="1400" dirty="0"/>
              <a:t>Other industries probably approached Staffing and Outsourcing companies to help them with the hiring process. </a:t>
            </a:r>
          </a:p>
          <a:p>
            <a:pPr marL="285750" indent="-285750" algn="l">
              <a:buFont typeface="Arial" panose="020B0604020202020204" pitchFamily="34" charset="0"/>
              <a:buChar char="•"/>
            </a:pPr>
            <a:r>
              <a:rPr lang="en-SG" sz="1400" dirty="0"/>
              <a:t>Healthcare, Pharmaceutical industry (Computer Vision), Investment Banking (Time series) and Advertising and Marketing industry. (NLP)</a:t>
            </a:r>
            <a:endParaRPr sz="1400" dirty="0"/>
          </a:p>
        </p:txBody>
      </p:sp>
    </p:spTree>
    <p:extLst>
      <p:ext uri="{BB962C8B-B14F-4D97-AF65-F5344CB8AC3E}">
        <p14:creationId xmlns:p14="http://schemas.microsoft.com/office/powerpoint/2010/main" val="15279686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TOP 10 SECTOR</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0D4D85E3-18B5-B74F-A755-80FF1943EE91}"/>
              </a:ext>
            </a:extLst>
          </p:cNvPr>
          <p:cNvPicPr>
            <a:picLocks noChangeAspect="1"/>
          </p:cNvPicPr>
          <p:nvPr/>
        </p:nvPicPr>
        <p:blipFill>
          <a:blip r:embed="rId3"/>
          <a:stretch>
            <a:fillRect/>
          </a:stretch>
        </p:blipFill>
        <p:spPr>
          <a:xfrm>
            <a:off x="856956" y="1738630"/>
            <a:ext cx="5105400" cy="2336800"/>
          </a:xfrm>
          <a:prstGeom prst="rect">
            <a:avLst/>
          </a:prstGeom>
        </p:spPr>
      </p:pic>
      <p:sp>
        <p:nvSpPr>
          <p:cNvPr id="8" name="Google Shape;363;p36">
            <a:extLst>
              <a:ext uri="{FF2B5EF4-FFF2-40B4-BE49-F238E27FC236}">
                <a16:creationId xmlns:a16="http://schemas.microsoft.com/office/drawing/2014/main" id="{596C9C02-E6CA-CF4C-A6EA-1CAADA2C2BEA}"/>
              </a:ext>
            </a:extLst>
          </p:cNvPr>
          <p:cNvSpPr txBox="1">
            <a:spLocks noGrp="1"/>
          </p:cNvSpPr>
          <p:nvPr>
            <p:ph type="subTitle" idx="1"/>
          </p:nvPr>
        </p:nvSpPr>
        <p:spPr>
          <a:xfrm>
            <a:off x="6130120" y="1200702"/>
            <a:ext cx="2839319" cy="3178905"/>
          </a:xfrm>
          <a:prstGeom prst="rect">
            <a:avLst/>
          </a:prstGeom>
        </p:spPr>
        <p:txBody>
          <a:bodyPr spcFirstLastPara="1" wrap="square" lIns="91425" tIns="91425" rIns="91425" bIns="91425" anchor="t" anchorCtr="0">
            <a:noAutofit/>
          </a:bodyPr>
          <a:lstStyle/>
          <a:p>
            <a:pPr marL="285750" indent="-285750" algn="l">
              <a:buFont typeface="Arial" panose="020B0604020202020204" pitchFamily="34" charset="0"/>
              <a:buChar char="•"/>
            </a:pPr>
            <a:r>
              <a:rPr lang="en-SG" sz="1400" dirty="0"/>
              <a:t>Most of the top ten sectors are also related to the top ten industry. </a:t>
            </a:r>
          </a:p>
          <a:p>
            <a:pPr marL="742950" lvl="1" indent="-285750">
              <a:buFont typeface="Arial" panose="020B0604020202020204" pitchFamily="34" charset="0"/>
              <a:buChar char="•"/>
            </a:pPr>
            <a:r>
              <a:rPr lang="en-SG" sz="1400" dirty="0"/>
              <a:t>Information Technology, Business Services, Biotech and Pharmaceuticals, Health Care, Finance, Media.</a:t>
            </a:r>
          </a:p>
          <a:p>
            <a:pPr marL="285750" indent="-285750" algn="l">
              <a:buFont typeface="Arial" panose="020B0604020202020204" pitchFamily="34" charset="0"/>
              <a:buChar char="•"/>
            </a:pPr>
            <a:r>
              <a:rPr lang="en-SG" sz="1400" dirty="0"/>
              <a:t>The new sectors that were previously not mentioned are Education (NLP), Insurance, Manufacturing and Retail (time series).</a:t>
            </a:r>
          </a:p>
          <a:p>
            <a:pPr marL="742950" lvl="1" indent="-285750">
              <a:buFont typeface="Arial" panose="020B0604020202020204" pitchFamily="34" charset="0"/>
              <a:buChar char="•"/>
            </a:pPr>
            <a:r>
              <a:rPr lang="en-SG" sz="1400" dirty="0"/>
              <a:t>possibly the ones that hire Data Scientist through Outsourcing companies.</a:t>
            </a:r>
            <a:endParaRPr sz="1400" dirty="0"/>
          </a:p>
        </p:txBody>
      </p:sp>
    </p:spTree>
    <p:extLst>
      <p:ext uri="{BB962C8B-B14F-4D97-AF65-F5344CB8AC3E}">
        <p14:creationId xmlns:p14="http://schemas.microsoft.com/office/powerpoint/2010/main" val="1631259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TOP 10 JOB TITLES</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6B3071C2-4BEE-3146-869D-B6A24A1EBD4E}"/>
              </a:ext>
            </a:extLst>
          </p:cNvPr>
          <p:cNvPicPr>
            <a:picLocks noChangeAspect="1"/>
          </p:cNvPicPr>
          <p:nvPr/>
        </p:nvPicPr>
        <p:blipFill>
          <a:blip r:embed="rId3"/>
          <a:stretch>
            <a:fillRect/>
          </a:stretch>
        </p:blipFill>
        <p:spPr>
          <a:xfrm>
            <a:off x="856956" y="1656080"/>
            <a:ext cx="5156200" cy="2400300"/>
          </a:xfrm>
          <a:prstGeom prst="rect">
            <a:avLst/>
          </a:prstGeom>
        </p:spPr>
      </p:pic>
      <p:sp>
        <p:nvSpPr>
          <p:cNvPr id="8" name="Google Shape;363;p36">
            <a:extLst>
              <a:ext uri="{FF2B5EF4-FFF2-40B4-BE49-F238E27FC236}">
                <a16:creationId xmlns:a16="http://schemas.microsoft.com/office/drawing/2014/main" id="{234BE7C6-B13E-0540-8165-4D4F7D319E2E}"/>
              </a:ext>
            </a:extLst>
          </p:cNvPr>
          <p:cNvSpPr txBox="1">
            <a:spLocks noGrp="1"/>
          </p:cNvSpPr>
          <p:nvPr>
            <p:ph type="subTitle" idx="1"/>
          </p:nvPr>
        </p:nvSpPr>
        <p:spPr>
          <a:xfrm>
            <a:off x="6130120" y="1541896"/>
            <a:ext cx="2839319" cy="3178905"/>
          </a:xfrm>
          <a:prstGeom prst="rect">
            <a:avLst/>
          </a:prstGeom>
        </p:spPr>
        <p:txBody>
          <a:bodyPr spcFirstLastPara="1" wrap="square" lIns="91425" tIns="91425" rIns="91425" bIns="91425" anchor="t" anchorCtr="0">
            <a:noAutofit/>
          </a:bodyPr>
          <a:lstStyle/>
          <a:p>
            <a:pPr marL="285750" indent="-285750" algn="l">
              <a:buFont typeface="Arial" panose="020B0604020202020204" pitchFamily="34" charset="0"/>
              <a:buChar char="•"/>
            </a:pPr>
            <a:r>
              <a:rPr lang="en-US" sz="1200" dirty="0"/>
              <a:t>good mix of job positions as Data Scientist, Data </a:t>
            </a:r>
            <a:r>
              <a:rPr lang="en-US" sz="1200" dirty="0" err="1"/>
              <a:t>Analayst</a:t>
            </a:r>
            <a:r>
              <a:rPr lang="en-US" sz="1200" dirty="0"/>
              <a:t> and Data Engineer related titles. </a:t>
            </a:r>
          </a:p>
          <a:p>
            <a:pPr marL="285750" indent="-285750" algn="l">
              <a:buFont typeface="Arial" panose="020B0604020202020204" pitchFamily="34" charset="0"/>
              <a:buChar char="•"/>
            </a:pPr>
            <a:r>
              <a:rPr lang="en-US" sz="1200" dirty="0"/>
              <a:t>not much demand for senior position in the Data engineering related roles.</a:t>
            </a:r>
          </a:p>
          <a:p>
            <a:pPr marL="742950" lvl="1" indent="-285750">
              <a:buFont typeface="Arial" panose="020B0604020202020204" pitchFamily="34" charset="0"/>
              <a:buChar char="•"/>
            </a:pPr>
            <a:r>
              <a:rPr lang="en-US" sz="1200" dirty="0"/>
              <a:t>most of them transition into other roles instead of remaining as a data engineer.</a:t>
            </a:r>
          </a:p>
          <a:p>
            <a:pPr marL="742950" lvl="1" indent="-285750">
              <a:buFont typeface="Arial" panose="020B0604020202020204" pitchFamily="34" charset="0"/>
              <a:buChar char="•"/>
            </a:pPr>
            <a:r>
              <a:rPr lang="en-US" sz="1200" dirty="0"/>
              <a:t>data engineer roles are newer compared to data analyst or data scientist, so the market has not yet reflected demand for senior data engineer</a:t>
            </a:r>
            <a:endParaRPr sz="1200" dirty="0"/>
          </a:p>
        </p:txBody>
      </p:sp>
    </p:spTree>
    <p:extLst>
      <p:ext uri="{BB962C8B-B14F-4D97-AF65-F5344CB8AC3E}">
        <p14:creationId xmlns:p14="http://schemas.microsoft.com/office/powerpoint/2010/main" val="6735953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TOP 10 SALARIES MINIMUM RANGE</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D0B63199-F720-4E46-8731-2E8080FF3743}"/>
              </a:ext>
            </a:extLst>
          </p:cNvPr>
          <p:cNvPicPr>
            <a:picLocks noChangeAspect="1"/>
          </p:cNvPicPr>
          <p:nvPr/>
        </p:nvPicPr>
        <p:blipFill>
          <a:blip r:embed="rId3"/>
          <a:stretch>
            <a:fillRect/>
          </a:stretch>
        </p:blipFill>
        <p:spPr>
          <a:xfrm>
            <a:off x="828246" y="1664575"/>
            <a:ext cx="5693410" cy="1713774"/>
          </a:xfrm>
          <a:prstGeom prst="rect">
            <a:avLst/>
          </a:prstGeom>
        </p:spPr>
      </p:pic>
      <p:sp>
        <p:nvSpPr>
          <p:cNvPr id="9" name="Google Shape;363;p36">
            <a:extLst>
              <a:ext uri="{FF2B5EF4-FFF2-40B4-BE49-F238E27FC236}">
                <a16:creationId xmlns:a16="http://schemas.microsoft.com/office/drawing/2014/main" id="{4B606844-C272-7E4A-94D0-CE6ECF4BBC3D}"/>
              </a:ext>
            </a:extLst>
          </p:cNvPr>
          <p:cNvSpPr txBox="1">
            <a:spLocks/>
          </p:cNvSpPr>
          <p:nvPr/>
        </p:nvSpPr>
        <p:spPr>
          <a:xfrm>
            <a:off x="816663" y="3644956"/>
            <a:ext cx="7831613" cy="1173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SG" sz="1200" dirty="0"/>
              <a:t>Can enjoy more starting salary as a data scientist</a:t>
            </a:r>
          </a:p>
          <a:p>
            <a:pPr marL="285750" indent="-285750" algn="l">
              <a:buFont typeface="Arial" panose="020B0604020202020204" pitchFamily="34" charset="0"/>
              <a:buChar char="•"/>
            </a:pPr>
            <a:r>
              <a:rPr lang="en-SG" sz="1200" dirty="0"/>
              <a:t>However, there a small number of data scientist willing to get lower than most min salary to enter the job market</a:t>
            </a:r>
          </a:p>
          <a:p>
            <a:pPr marL="285750" indent="-285750" algn="l">
              <a:buFont typeface="Arial" panose="020B0604020202020204" pitchFamily="34" charset="0"/>
              <a:buChar char="•"/>
            </a:pPr>
            <a:r>
              <a:rPr lang="en-SG" sz="1200" dirty="0"/>
              <a:t>Senior roles can fetch much higher salary than average (more than 200K). These salaries are usually doled out by large tech firms</a:t>
            </a:r>
          </a:p>
          <a:p>
            <a:pPr marL="285750" indent="-285750" algn="l">
              <a:buFont typeface="Arial" panose="020B0604020202020204" pitchFamily="34" charset="0"/>
              <a:buChar char="•"/>
            </a:pPr>
            <a:r>
              <a:rPr lang="en-SG" sz="1200" dirty="0"/>
              <a:t>Some firms recognised the importance of data engineers and they are also willing to pay high minimum salary  </a:t>
            </a:r>
            <a:endParaRPr lang="en-US" sz="1200" dirty="0"/>
          </a:p>
        </p:txBody>
      </p:sp>
      <p:cxnSp>
        <p:nvCxnSpPr>
          <p:cNvPr id="5" name="Straight Connector 4">
            <a:extLst>
              <a:ext uri="{FF2B5EF4-FFF2-40B4-BE49-F238E27FC236}">
                <a16:creationId xmlns:a16="http://schemas.microsoft.com/office/drawing/2014/main" id="{122D2845-F17A-434F-8080-20559238303C}"/>
              </a:ext>
            </a:extLst>
          </p:cNvPr>
          <p:cNvCxnSpPr>
            <a:cxnSpLocks/>
          </p:cNvCxnSpPr>
          <p:nvPr/>
        </p:nvCxnSpPr>
        <p:spPr>
          <a:xfrm>
            <a:off x="3521121" y="1477475"/>
            <a:ext cx="0" cy="2071945"/>
          </a:xfrm>
          <a:prstGeom prst="line">
            <a:avLst/>
          </a:prstGeom>
          <a:ln w="3175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5E231F3E-E670-5E4F-894A-DB0B344375C1}"/>
              </a:ext>
            </a:extLst>
          </p:cNvPr>
          <p:cNvCxnSpPr>
            <a:cxnSpLocks/>
          </p:cNvCxnSpPr>
          <p:nvPr/>
        </p:nvCxnSpPr>
        <p:spPr>
          <a:xfrm>
            <a:off x="2895600" y="1477475"/>
            <a:ext cx="0" cy="2055653"/>
          </a:xfrm>
          <a:prstGeom prst="line">
            <a:avLst/>
          </a:prstGeom>
          <a:ln w="3175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F22073AF-7731-FA4E-87A0-1DAF26DF1CF0}"/>
              </a:ext>
            </a:extLst>
          </p:cNvPr>
          <p:cNvCxnSpPr>
            <a:cxnSpLocks/>
          </p:cNvCxnSpPr>
          <p:nvPr/>
        </p:nvCxnSpPr>
        <p:spPr>
          <a:xfrm>
            <a:off x="3007056" y="1477475"/>
            <a:ext cx="0" cy="2071945"/>
          </a:xfrm>
          <a:prstGeom prst="line">
            <a:avLst/>
          </a:prstGeom>
          <a:ln w="31750"/>
        </p:spPr>
        <p:style>
          <a:lnRef idx="1">
            <a:schemeClr val="dk1"/>
          </a:lnRef>
          <a:fillRef idx="0">
            <a:schemeClr val="dk1"/>
          </a:fillRef>
          <a:effectRef idx="0">
            <a:schemeClr val="dk1"/>
          </a:effectRef>
          <a:fontRef idx="minor">
            <a:schemeClr val="tx1"/>
          </a:fontRef>
        </p:style>
      </p:cxnSp>
      <p:sp>
        <p:nvSpPr>
          <p:cNvPr id="7" name="Oval 6">
            <a:extLst>
              <a:ext uri="{FF2B5EF4-FFF2-40B4-BE49-F238E27FC236}">
                <a16:creationId xmlns:a16="http://schemas.microsoft.com/office/drawing/2014/main" id="{6191031E-DD8E-794E-9A22-A51E0AB8ADC4}"/>
              </a:ext>
            </a:extLst>
          </p:cNvPr>
          <p:cNvSpPr/>
          <p:nvPr/>
        </p:nvSpPr>
        <p:spPr>
          <a:xfrm>
            <a:off x="6045958" y="1664575"/>
            <a:ext cx="272955" cy="287055"/>
          </a:xfrm>
          <a:prstGeom prst="ellipse">
            <a:avLst/>
          </a:prstGeom>
          <a:no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192D4C7-EE19-A246-8A61-2B9BC8B87CEE}"/>
              </a:ext>
            </a:extLst>
          </p:cNvPr>
          <p:cNvSpPr/>
          <p:nvPr/>
        </p:nvSpPr>
        <p:spPr>
          <a:xfrm>
            <a:off x="6018661" y="2743670"/>
            <a:ext cx="272955" cy="287055"/>
          </a:xfrm>
          <a:prstGeom prst="ellipse">
            <a:avLst/>
          </a:prstGeom>
          <a:no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42E815B-EF64-B641-8991-74459BFA8D94}"/>
              </a:ext>
            </a:extLst>
          </p:cNvPr>
          <p:cNvSpPr/>
          <p:nvPr/>
        </p:nvSpPr>
        <p:spPr>
          <a:xfrm>
            <a:off x="4585622" y="2784614"/>
            <a:ext cx="586464" cy="287055"/>
          </a:xfrm>
          <a:prstGeom prst="ellipse">
            <a:avLst/>
          </a:prstGeom>
          <a:no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79925EA-7342-B745-8E5A-C46443A61EB8}"/>
              </a:ext>
            </a:extLst>
          </p:cNvPr>
          <p:cNvSpPr/>
          <p:nvPr/>
        </p:nvSpPr>
        <p:spPr>
          <a:xfrm>
            <a:off x="4647062" y="2457297"/>
            <a:ext cx="746076" cy="286373"/>
          </a:xfrm>
          <a:prstGeom prst="ellipse">
            <a:avLst/>
          </a:prstGeom>
          <a:no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F773621-30BF-0E46-9D76-A16A97B119DF}"/>
              </a:ext>
            </a:extLst>
          </p:cNvPr>
          <p:cNvSpPr/>
          <p:nvPr/>
        </p:nvSpPr>
        <p:spPr>
          <a:xfrm>
            <a:off x="1876593" y="1774209"/>
            <a:ext cx="448071" cy="151933"/>
          </a:xfrm>
          <a:prstGeom prst="ellipse">
            <a:avLst/>
          </a:prstGeom>
          <a:no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AA63016-F50A-1544-B616-72D9B38A3908}"/>
              </a:ext>
            </a:extLst>
          </p:cNvPr>
          <p:cNvSpPr/>
          <p:nvPr/>
        </p:nvSpPr>
        <p:spPr>
          <a:xfrm>
            <a:off x="1878865" y="2022145"/>
            <a:ext cx="448071" cy="151933"/>
          </a:xfrm>
          <a:prstGeom prst="ellipse">
            <a:avLst/>
          </a:prstGeom>
          <a:no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B771D17-BC75-5F4D-A612-59CDA9E03F9A}"/>
              </a:ext>
            </a:extLst>
          </p:cNvPr>
          <p:cNvSpPr/>
          <p:nvPr/>
        </p:nvSpPr>
        <p:spPr>
          <a:xfrm>
            <a:off x="1908433" y="2638569"/>
            <a:ext cx="448071" cy="151933"/>
          </a:xfrm>
          <a:prstGeom prst="ellipse">
            <a:avLst/>
          </a:prstGeom>
          <a:no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Google Shape;363;p36">
            <a:extLst>
              <a:ext uri="{FF2B5EF4-FFF2-40B4-BE49-F238E27FC236}">
                <a16:creationId xmlns:a16="http://schemas.microsoft.com/office/drawing/2014/main" id="{75ED8DBD-1A3D-2544-9FF4-22901C5DF5FD}"/>
              </a:ext>
            </a:extLst>
          </p:cNvPr>
          <p:cNvSpPr txBox="1">
            <a:spLocks noGrp="1"/>
          </p:cNvSpPr>
          <p:nvPr>
            <p:ph type="subTitle" idx="1"/>
          </p:nvPr>
        </p:nvSpPr>
        <p:spPr>
          <a:xfrm>
            <a:off x="6694306" y="1201384"/>
            <a:ext cx="2270666" cy="2548618"/>
          </a:xfrm>
          <a:prstGeom prst="rect">
            <a:avLst/>
          </a:prstGeom>
        </p:spPr>
        <p:txBody>
          <a:bodyPr spcFirstLastPara="1" wrap="square" lIns="91425" tIns="91425" rIns="91425" bIns="91425" anchor="t" anchorCtr="0">
            <a:noAutofit/>
          </a:bodyPr>
          <a:lstStyle/>
          <a:p>
            <a:pPr marL="285750" indent="-285750" algn="l">
              <a:buFont typeface="Arial" panose="020B0604020202020204" pitchFamily="34" charset="0"/>
              <a:buChar char="•"/>
            </a:pPr>
            <a:r>
              <a:rPr lang="en-US" sz="1200" dirty="0"/>
              <a:t>Start minimum range is higher for data scientist compared to data analyst or data engineer</a:t>
            </a:r>
          </a:p>
          <a:p>
            <a:pPr marL="285750" indent="-285750" algn="l">
              <a:buFont typeface="Arial" panose="020B0604020202020204" pitchFamily="34" charset="0"/>
              <a:buChar char="•"/>
            </a:pPr>
            <a:r>
              <a:rPr lang="en-US" sz="1200" dirty="0"/>
              <a:t>Low outlier range for senior data scientist, data scientist, machine learning engineer</a:t>
            </a:r>
          </a:p>
          <a:p>
            <a:pPr marL="285750" indent="-285750" algn="l">
              <a:buFont typeface="Arial" panose="020B0604020202020204" pitchFamily="34" charset="0"/>
              <a:buChar char="•"/>
            </a:pPr>
            <a:r>
              <a:rPr lang="en-US" sz="1200" dirty="0"/>
              <a:t>High outlier range for senior data scientist, senior data engineer, senior data analyst, big data engineer</a:t>
            </a:r>
          </a:p>
        </p:txBody>
      </p:sp>
    </p:spTree>
    <p:extLst>
      <p:ext uri="{BB962C8B-B14F-4D97-AF65-F5344CB8AC3E}">
        <p14:creationId xmlns:p14="http://schemas.microsoft.com/office/powerpoint/2010/main" val="41797212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TOP 10 SALARIES MAXIMUM RANGE</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54B7367E-7A54-3543-B225-18E35C6E0A31}"/>
              </a:ext>
            </a:extLst>
          </p:cNvPr>
          <p:cNvPicPr>
            <a:picLocks noChangeAspect="1"/>
          </p:cNvPicPr>
          <p:nvPr/>
        </p:nvPicPr>
        <p:blipFill>
          <a:blip r:embed="rId3"/>
          <a:stretch>
            <a:fillRect/>
          </a:stretch>
        </p:blipFill>
        <p:spPr>
          <a:xfrm>
            <a:off x="951075" y="1600146"/>
            <a:ext cx="6362700" cy="1765300"/>
          </a:xfrm>
          <a:prstGeom prst="rect">
            <a:avLst/>
          </a:prstGeom>
        </p:spPr>
      </p:pic>
      <p:sp>
        <p:nvSpPr>
          <p:cNvPr id="9" name="Google Shape;363;p36">
            <a:extLst>
              <a:ext uri="{FF2B5EF4-FFF2-40B4-BE49-F238E27FC236}">
                <a16:creationId xmlns:a16="http://schemas.microsoft.com/office/drawing/2014/main" id="{981D642A-2608-5C49-9E48-6C8854029AC3}"/>
              </a:ext>
            </a:extLst>
          </p:cNvPr>
          <p:cNvSpPr txBox="1">
            <a:spLocks/>
          </p:cNvSpPr>
          <p:nvPr/>
        </p:nvSpPr>
        <p:spPr>
          <a:xfrm>
            <a:off x="816664" y="3549420"/>
            <a:ext cx="7044446" cy="1173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SG" sz="1200" dirty="0"/>
              <a:t>Senior positions can earn as much as 250K or more. Possibility is more for senior data scientist or data analyst </a:t>
            </a:r>
          </a:p>
          <a:p>
            <a:pPr marL="285750" indent="-285750" algn="l">
              <a:buFont typeface="Arial" panose="020B0604020202020204" pitchFamily="34" charset="0"/>
              <a:buChar char="•"/>
            </a:pPr>
            <a:r>
              <a:rPr lang="en-SG" sz="1200" dirty="0"/>
              <a:t>As gain more experience and gain senior positions, salary variability is very similar among data scientist, data engineer, data analyst </a:t>
            </a:r>
            <a:endParaRPr lang="en-US" sz="1200" dirty="0"/>
          </a:p>
        </p:txBody>
      </p:sp>
      <p:sp>
        <p:nvSpPr>
          <p:cNvPr id="10" name="Oval 9">
            <a:extLst>
              <a:ext uri="{FF2B5EF4-FFF2-40B4-BE49-F238E27FC236}">
                <a16:creationId xmlns:a16="http://schemas.microsoft.com/office/drawing/2014/main" id="{F6162B7B-A5ED-6743-A740-4A73E2223596}"/>
              </a:ext>
            </a:extLst>
          </p:cNvPr>
          <p:cNvSpPr/>
          <p:nvPr/>
        </p:nvSpPr>
        <p:spPr>
          <a:xfrm>
            <a:off x="6567699" y="1988513"/>
            <a:ext cx="746076" cy="1095881"/>
          </a:xfrm>
          <a:prstGeom prst="ellipse">
            <a:avLst/>
          </a:prstGeom>
          <a:no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BFC6463-5512-1147-BE8F-AF69C7CC25C7}"/>
              </a:ext>
            </a:extLst>
          </p:cNvPr>
          <p:cNvSpPr/>
          <p:nvPr/>
        </p:nvSpPr>
        <p:spPr>
          <a:xfrm>
            <a:off x="5821623" y="2517158"/>
            <a:ext cx="746076" cy="254594"/>
          </a:xfrm>
          <a:prstGeom prst="ellipse">
            <a:avLst/>
          </a:prstGeom>
          <a:no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93186A2-032C-8B43-8FFB-052D6B3712C0}"/>
              </a:ext>
            </a:extLst>
          </p:cNvPr>
          <p:cNvCxnSpPr>
            <a:cxnSpLocks/>
          </p:cNvCxnSpPr>
          <p:nvPr/>
        </p:nvCxnSpPr>
        <p:spPr>
          <a:xfrm>
            <a:off x="3794079" y="1477475"/>
            <a:ext cx="0" cy="2071945"/>
          </a:xfrm>
          <a:prstGeom prst="line">
            <a:avLst/>
          </a:prstGeom>
          <a:ln w="3175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0F321E1-10C7-CE42-ACCA-983A412832CA}"/>
              </a:ext>
            </a:extLst>
          </p:cNvPr>
          <p:cNvCxnSpPr>
            <a:cxnSpLocks/>
          </p:cNvCxnSpPr>
          <p:nvPr/>
        </p:nvCxnSpPr>
        <p:spPr>
          <a:xfrm>
            <a:off x="3864591" y="1479747"/>
            <a:ext cx="0" cy="2071945"/>
          </a:xfrm>
          <a:prstGeom prst="line">
            <a:avLst/>
          </a:prstGeom>
          <a:ln w="3175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2E3AE392-2FDD-6F42-ABE2-AEEBD0956945}"/>
              </a:ext>
            </a:extLst>
          </p:cNvPr>
          <p:cNvCxnSpPr>
            <a:cxnSpLocks/>
          </p:cNvCxnSpPr>
          <p:nvPr/>
        </p:nvCxnSpPr>
        <p:spPr>
          <a:xfrm>
            <a:off x="5177050" y="1461557"/>
            <a:ext cx="0" cy="2071945"/>
          </a:xfrm>
          <a:prstGeom prst="line">
            <a:avLst/>
          </a:prstGeom>
          <a:ln w="3175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CE2DDA4-7F65-9C43-8E1E-2D02836127F6}"/>
              </a:ext>
            </a:extLst>
          </p:cNvPr>
          <p:cNvCxnSpPr>
            <a:cxnSpLocks/>
          </p:cNvCxnSpPr>
          <p:nvPr/>
        </p:nvCxnSpPr>
        <p:spPr>
          <a:xfrm>
            <a:off x="5070142" y="1461557"/>
            <a:ext cx="0" cy="2071945"/>
          </a:xfrm>
          <a:prstGeom prst="line">
            <a:avLst/>
          </a:prstGeom>
          <a:ln w="31750"/>
        </p:spPr>
        <p:style>
          <a:lnRef idx="1">
            <a:schemeClr val="dk1"/>
          </a:lnRef>
          <a:fillRef idx="0">
            <a:schemeClr val="dk1"/>
          </a:fillRef>
          <a:effectRef idx="0">
            <a:schemeClr val="dk1"/>
          </a:effectRef>
          <a:fontRef idx="minor">
            <a:schemeClr val="tx1"/>
          </a:fontRef>
        </p:style>
      </p:cxnSp>
      <p:sp>
        <p:nvSpPr>
          <p:cNvPr id="16" name="Google Shape;363;p36">
            <a:extLst>
              <a:ext uri="{FF2B5EF4-FFF2-40B4-BE49-F238E27FC236}">
                <a16:creationId xmlns:a16="http://schemas.microsoft.com/office/drawing/2014/main" id="{6C01B563-CC47-2248-84D2-74C89BADD660}"/>
              </a:ext>
            </a:extLst>
          </p:cNvPr>
          <p:cNvSpPr txBox="1">
            <a:spLocks noGrp="1"/>
          </p:cNvSpPr>
          <p:nvPr>
            <p:ph type="subTitle" idx="1"/>
          </p:nvPr>
        </p:nvSpPr>
        <p:spPr>
          <a:xfrm>
            <a:off x="7420683" y="1094151"/>
            <a:ext cx="1723318" cy="3300427"/>
          </a:xfrm>
          <a:prstGeom prst="rect">
            <a:avLst/>
          </a:prstGeom>
        </p:spPr>
        <p:txBody>
          <a:bodyPr spcFirstLastPara="1" wrap="square" lIns="91425" tIns="91425" rIns="91425" bIns="91425" anchor="t" anchorCtr="0">
            <a:noAutofit/>
          </a:bodyPr>
          <a:lstStyle/>
          <a:p>
            <a:pPr marL="285750" indent="-285750" algn="l">
              <a:buFont typeface="Arial" panose="020B0604020202020204" pitchFamily="34" charset="0"/>
              <a:buChar char="•"/>
            </a:pPr>
            <a:r>
              <a:rPr lang="en-US" sz="1200" dirty="0"/>
              <a:t>Possible to get more salary as a data scientist or as much as a senior data scientist</a:t>
            </a:r>
          </a:p>
          <a:p>
            <a:pPr marL="285750" indent="-285750" algn="l">
              <a:buFont typeface="Arial" panose="020B0604020202020204" pitchFamily="34" charset="0"/>
              <a:buChar char="•"/>
            </a:pPr>
            <a:r>
              <a:rPr lang="en-US" sz="1200" dirty="0"/>
              <a:t>High outlier range for </a:t>
            </a:r>
          </a:p>
          <a:p>
            <a:pPr marL="742950" lvl="1" indent="-285750">
              <a:buFont typeface="Arial" panose="020B0604020202020204" pitchFamily="34" charset="0"/>
              <a:buChar char="•"/>
            </a:pPr>
            <a:r>
              <a:rPr lang="en-US" sz="1200" dirty="0"/>
              <a:t>data scientist</a:t>
            </a:r>
          </a:p>
          <a:p>
            <a:pPr marL="742950" lvl="1" indent="-285750">
              <a:buFont typeface="Arial" panose="020B0604020202020204" pitchFamily="34" charset="0"/>
              <a:buChar char="•"/>
            </a:pPr>
            <a:r>
              <a:rPr lang="en-US" sz="1200" dirty="0"/>
              <a:t>BI analyst</a:t>
            </a:r>
          </a:p>
          <a:p>
            <a:pPr marL="742950" lvl="1" indent="-285750">
              <a:buFont typeface="Arial" panose="020B0604020202020204" pitchFamily="34" charset="0"/>
              <a:buChar char="•"/>
            </a:pPr>
            <a:r>
              <a:rPr lang="en-US" sz="1200" dirty="0"/>
              <a:t>Senior data scientist</a:t>
            </a:r>
          </a:p>
          <a:p>
            <a:pPr marL="742950" lvl="1" indent="-285750">
              <a:buFont typeface="Arial" panose="020B0604020202020204" pitchFamily="34" charset="0"/>
              <a:buChar char="•"/>
            </a:pPr>
            <a:r>
              <a:rPr lang="en-US" sz="1200" dirty="0"/>
              <a:t>Senior data engineer</a:t>
            </a:r>
          </a:p>
          <a:p>
            <a:pPr marL="742950" lvl="1" indent="-285750">
              <a:buFont typeface="Arial" panose="020B0604020202020204" pitchFamily="34" charset="0"/>
              <a:buChar char="•"/>
            </a:pPr>
            <a:r>
              <a:rPr lang="en-US" sz="1200" dirty="0"/>
              <a:t>Senior data analyst</a:t>
            </a:r>
          </a:p>
        </p:txBody>
      </p:sp>
      <p:sp>
        <p:nvSpPr>
          <p:cNvPr id="17" name="Oval 16">
            <a:extLst>
              <a:ext uri="{FF2B5EF4-FFF2-40B4-BE49-F238E27FC236}">
                <a16:creationId xmlns:a16="http://schemas.microsoft.com/office/drawing/2014/main" id="{278801EF-30BE-1947-A5CE-E5FEDF4058DF}"/>
              </a:ext>
            </a:extLst>
          </p:cNvPr>
          <p:cNvSpPr/>
          <p:nvPr/>
        </p:nvSpPr>
        <p:spPr>
          <a:xfrm>
            <a:off x="6675678" y="1640253"/>
            <a:ext cx="332659" cy="367406"/>
          </a:xfrm>
          <a:prstGeom prst="ellipse">
            <a:avLst/>
          </a:prstGeom>
          <a:no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57723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4"/>
          <p:cNvSpPr/>
          <p:nvPr/>
        </p:nvSpPr>
        <p:spPr>
          <a:xfrm rot="213351" flipH="1">
            <a:off x="1667358" y="978954"/>
            <a:ext cx="5809284" cy="31858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4"/>
          <p:cNvSpPr txBox="1">
            <a:spLocks noGrp="1"/>
          </p:cNvSpPr>
          <p:nvPr>
            <p:ph type="title"/>
          </p:nvPr>
        </p:nvSpPr>
        <p:spPr>
          <a:xfrm>
            <a:off x="2374800" y="2517700"/>
            <a:ext cx="4394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TOPIC MODELLING</a:t>
            </a:r>
            <a:endParaRPr sz="3200" dirty="0"/>
          </a:p>
        </p:txBody>
      </p:sp>
      <p:sp>
        <p:nvSpPr>
          <p:cNvPr id="333" name="Google Shape;333;p34"/>
          <p:cNvSpPr txBox="1">
            <a:spLocks noGrp="1"/>
          </p:cNvSpPr>
          <p:nvPr>
            <p:ph type="title" idx="2"/>
          </p:nvPr>
        </p:nvSpPr>
        <p:spPr>
          <a:xfrm>
            <a:off x="2374800" y="1340150"/>
            <a:ext cx="4394400" cy="131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334" name="Google Shape;334;p34"/>
          <p:cNvSpPr txBox="1">
            <a:spLocks noGrp="1"/>
          </p:cNvSpPr>
          <p:nvPr>
            <p:ph type="subTitle" idx="1"/>
          </p:nvPr>
        </p:nvSpPr>
        <p:spPr>
          <a:xfrm>
            <a:off x="2374800" y="3408475"/>
            <a:ext cx="4394400" cy="442800"/>
          </a:xfrm>
          <a:prstGeom prst="rect">
            <a:avLst/>
          </a:prstGeom>
        </p:spPr>
        <p:txBody>
          <a:bodyPr spcFirstLastPara="1" wrap="square" lIns="91425" tIns="91425" rIns="91425" bIns="91425" anchor="t" anchorCtr="0">
            <a:noAutofit/>
          </a:bodyPr>
          <a:lstStyle/>
          <a:p>
            <a:pPr marL="0" lvl="0" indent="0"/>
            <a:r>
              <a:rPr lang="en-SG" dirty="0"/>
              <a:t>How to conduct topic modelling </a:t>
            </a:r>
          </a:p>
          <a:p>
            <a:pPr marL="0" lvl="0" indent="0"/>
            <a:endParaRPr lang="en-SG" dirty="0"/>
          </a:p>
          <a:p>
            <a:pPr marL="0" lvl="0" indent="0"/>
            <a:endParaRPr lang="en-SG" dirty="0"/>
          </a:p>
        </p:txBody>
      </p:sp>
      <p:grpSp>
        <p:nvGrpSpPr>
          <p:cNvPr id="335" name="Google Shape;335;p34"/>
          <p:cNvGrpSpPr/>
          <p:nvPr/>
        </p:nvGrpSpPr>
        <p:grpSpPr>
          <a:xfrm rot="-2026318">
            <a:off x="6264543" y="-8947"/>
            <a:ext cx="2674335" cy="2862666"/>
            <a:chOff x="6201089" y="32925"/>
            <a:chExt cx="699625" cy="748894"/>
          </a:xfrm>
        </p:grpSpPr>
        <p:sp>
          <p:nvSpPr>
            <p:cNvPr id="336" name="Google Shape;336;p34"/>
            <p:cNvSpPr/>
            <p:nvPr/>
          </p:nvSpPr>
          <p:spPr>
            <a:xfrm>
              <a:off x="6201089" y="32925"/>
              <a:ext cx="699625" cy="748894"/>
            </a:xfrm>
            <a:custGeom>
              <a:avLst/>
              <a:gdLst/>
              <a:ahLst/>
              <a:cxnLst/>
              <a:rect l="l" t="t" r="r" b="b"/>
              <a:pathLst>
                <a:path w="19156" h="20505" extrusionOk="0">
                  <a:moveTo>
                    <a:pt x="5667" y="0"/>
                  </a:moveTo>
                  <a:lnTo>
                    <a:pt x="0" y="15796"/>
                  </a:lnTo>
                  <a:lnTo>
                    <a:pt x="12950" y="20463"/>
                  </a:lnTo>
                  <a:cubicBezTo>
                    <a:pt x="13029" y="20491"/>
                    <a:pt x="13108" y="20505"/>
                    <a:pt x="13185" y="20505"/>
                  </a:cubicBezTo>
                  <a:cubicBezTo>
                    <a:pt x="13456" y="20505"/>
                    <a:pt x="13696" y="20338"/>
                    <a:pt x="13796" y="20078"/>
                  </a:cubicBezTo>
                  <a:lnTo>
                    <a:pt x="19053" y="5539"/>
                  </a:lnTo>
                  <a:cubicBezTo>
                    <a:pt x="19155" y="5180"/>
                    <a:pt x="18976" y="4795"/>
                    <a:pt x="18642" y="4693"/>
                  </a:cubicBezTo>
                  <a:lnTo>
                    <a:pt x="56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a:off x="6301309" y="69448"/>
              <a:ext cx="221984" cy="581621"/>
            </a:xfrm>
            <a:custGeom>
              <a:avLst/>
              <a:gdLst/>
              <a:ahLst/>
              <a:cxnLst/>
              <a:rect l="l" t="t" r="r" b="b"/>
              <a:pathLst>
                <a:path w="6078" h="15925" extrusionOk="0">
                  <a:moveTo>
                    <a:pt x="5693" y="0"/>
                  </a:moveTo>
                  <a:lnTo>
                    <a:pt x="0" y="15796"/>
                  </a:lnTo>
                  <a:lnTo>
                    <a:pt x="385" y="15924"/>
                  </a:lnTo>
                  <a:lnTo>
                    <a:pt x="6077" y="129"/>
                  </a:lnTo>
                  <a:lnTo>
                    <a:pt x="56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a:off x="6467052" y="311088"/>
              <a:ext cx="293166" cy="199486"/>
            </a:xfrm>
            <a:custGeom>
              <a:avLst/>
              <a:gdLst/>
              <a:ahLst/>
              <a:cxnLst/>
              <a:rect l="l" t="t" r="r" b="b"/>
              <a:pathLst>
                <a:path w="8027" h="5462" extrusionOk="0">
                  <a:moveTo>
                    <a:pt x="1052" y="0"/>
                  </a:moveTo>
                  <a:lnTo>
                    <a:pt x="1" y="2949"/>
                  </a:lnTo>
                  <a:lnTo>
                    <a:pt x="6975" y="5462"/>
                  </a:lnTo>
                  <a:lnTo>
                    <a:pt x="8027" y="2513"/>
                  </a:lnTo>
                  <a:lnTo>
                    <a:pt x="10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a:off x="6354670" y="100347"/>
              <a:ext cx="91598" cy="91014"/>
            </a:xfrm>
            <a:custGeom>
              <a:avLst/>
              <a:gdLst/>
              <a:ahLst/>
              <a:cxnLst/>
              <a:rect l="l" t="t" r="r" b="b"/>
              <a:pathLst>
                <a:path w="2508" h="2492" extrusionOk="0">
                  <a:moveTo>
                    <a:pt x="821" y="1"/>
                  </a:moveTo>
                  <a:lnTo>
                    <a:pt x="693" y="334"/>
                  </a:lnTo>
                  <a:cubicBezTo>
                    <a:pt x="796" y="334"/>
                    <a:pt x="898" y="360"/>
                    <a:pt x="1001" y="385"/>
                  </a:cubicBezTo>
                  <a:cubicBezTo>
                    <a:pt x="2015" y="754"/>
                    <a:pt x="1620" y="2160"/>
                    <a:pt x="710" y="2160"/>
                  </a:cubicBezTo>
                  <a:cubicBezTo>
                    <a:pt x="608" y="2160"/>
                    <a:pt x="499" y="2142"/>
                    <a:pt x="385" y="2103"/>
                  </a:cubicBezTo>
                  <a:cubicBezTo>
                    <a:pt x="283" y="2052"/>
                    <a:pt x="206" y="2001"/>
                    <a:pt x="129" y="1949"/>
                  </a:cubicBezTo>
                  <a:lnTo>
                    <a:pt x="1" y="2257"/>
                  </a:lnTo>
                  <a:cubicBezTo>
                    <a:pt x="78" y="2308"/>
                    <a:pt x="180" y="2360"/>
                    <a:pt x="257" y="2411"/>
                  </a:cubicBezTo>
                  <a:cubicBezTo>
                    <a:pt x="417" y="2466"/>
                    <a:pt x="569" y="2491"/>
                    <a:pt x="713" y="2491"/>
                  </a:cubicBezTo>
                  <a:cubicBezTo>
                    <a:pt x="1969" y="2491"/>
                    <a:pt x="2508" y="561"/>
                    <a:pt x="1103" y="78"/>
                  </a:cubicBezTo>
                  <a:cubicBezTo>
                    <a:pt x="1001" y="52"/>
                    <a:pt x="924" y="26"/>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6309709" y="225842"/>
              <a:ext cx="91379" cy="90320"/>
            </a:xfrm>
            <a:custGeom>
              <a:avLst/>
              <a:gdLst/>
              <a:ahLst/>
              <a:cxnLst/>
              <a:rect l="l" t="t" r="r" b="b"/>
              <a:pathLst>
                <a:path w="2502" h="2473" extrusionOk="0">
                  <a:moveTo>
                    <a:pt x="821" y="1"/>
                  </a:moveTo>
                  <a:lnTo>
                    <a:pt x="693" y="308"/>
                  </a:lnTo>
                  <a:cubicBezTo>
                    <a:pt x="796" y="308"/>
                    <a:pt x="898" y="334"/>
                    <a:pt x="1001" y="360"/>
                  </a:cubicBezTo>
                  <a:cubicBezTo>
                    <a:pt x="2010" y="727"/>
                    <a:pt x="1624" y="2141"/>
                    <a:pt x="724" y="2141"/>
                  </a:cubicBezTo>
                  <a:cubicBezTo>
                    <a:pt x="618" y="2141"/>
                    <a:pt x="504" y="2121"/>
                    <a:pt x="386" y="2078"/>
                  </a:cubicBezTo>
                  <a:cubicBezTo>
                    <a:pt x="283" y="2026"/>
                    <a:pt x="206" y="1975"/>
                    <a:pt x="129" y="1924"/>
                  </a:cubicBezTo>
                  <a:lnTo>
                    <a:pt x="1" y="2257"/>
                  </a:lnTo>
                  <a:cubicBezTo>
                    <a:pt x="78" y="2309"/>
                    <a:pt x="180" y="2334"/>
                    <a:pt x="257" y="2385"/>
                  </a:cubicBezTo>
                  <a:cubicBezTo>
                    <a:pt x="424" y="2446"/>
                    <a:pt x="582" y="2473"/>
                    <a:pt x="730" y="2473"/>
                  </a:cubicBezTo>
                  <a:cubicBezTo>
                    <a:pt x="1974" y="2473"/>
                    <a:pt x="2501" y="556"/>
                    <a:pt x="1103" y="52"/>
                  </a:cubicBezTo>
                  <a:cubicBezTo>
                    <a:pt x="1001" y="26"/>
                    <a:pt x="924" y="1"/>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6264786" y="350423"/>
              <a:ext cx="91343" cy="90320"/>
            </a:xfrm>
            <a:custGeom>
              <a:avLst/>
              <a:gdLst/>
              <a:ahLst/>
              <a:cxnLst/>
              <a:rect l="l" t="t" r="r" b="b"/>
              <a:pathLst>
                <a:path w="2501" h="2473" extrusionOk="0">
                  <a:moveTo>
                    <a:pt x="821" y="0"/>
                  </a:moveTo>
                  <a:lnTo>
                    <a:pt x="692" y="333"/>
                  </a:lnTo>
                  <a:cubicBezTo>
                    <a:pt x="795" y="333"/>
                    <a:pt x="898" y="333"/>
                    <a:pt x="1000" y="385"/>
                  </a:cubicBezTo>
                  <a:cubicBezTo>
                    <a:pt x="2009" y="729"/>
                    <a:pt x="1623" y="2140"/>
                    <a:pt x="723" y="2140"/>
                  </a:cubicBezTo>
                  <a:cubicBezTo>
                    <a:pt x="617" y="2140"/>
                    <a:pt x="504" y="2120"/>
                    <a:pt x="385" y="2077"/>
                  </a:cubicBezTo>
                  <a:cubicBezTo>
                    <a:pt x="282" y="2052"/>
                    <a:pt x="205" y="2000"/>
                    <a:pt x="128" y="1923"/>
                  </a:cubicBezTo>
                  <a:lnTo>
                    <a:pt x="0" y="2257"/>
                  </a:lnTo>
                  <a:cubicBezTo>
                    <a:pt x="77" y="2308"/>
                    <a:pt x="180" y="2359"/>
                    <a:pt x="256" y="2385"/>
                  </a:cubicBezTo>
                  <a:cubicBezTo>
                    <a:pt x="423" y="2445"/>
                    <a:pt x="581" y="2472"/>
                    <a:pt x="730" y="2472"/>
                  </a:cubicBezTo>
                  <a:cubicBezTo>
                    <a:pt x="1974" y="2472"/>
                    <a:pt x="2500" y="555"/>
                    <a:pt x="1103" y="51"/>
                  </a:cubicBezTo>
                  <a:cubicBezTo>
                    <a:pt x="1000" y="26"/>
                    <a:pt x="923" y="0"/>
                    <a:pt x="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4"/>
            <p:cNvSpPr/>
            <p:nvPr/>
          </p:nvSpPr>
          <p:spPr>
            <a:xfrm>
              <a:off x="6219825" y="474969"/>
              <a:ext cx="91343" cy="90320"/>
            </a:xfrm>
            <a:custGeom>
              <a:avLst/>
              <a:gdLst/>
              <a:ahLst/>
              <a:cxnLst/>
              <a:rect l="l" t="t" r="r" b="b"/>
              <a:pathLst>
                <a:path w="2501" h="2473" extrusionOk="0">
                  <a:moveTo>
                    <a:pt x="821" y="1"/>
                  </a:moveTo>
                  <a:lnTo>
                    <a:pt x="693" y="334"/>
                  </a:lnTo>
                  <a:cubicBezTo>
                    <a:pt x="795" y="334"/>
                    <a:pt x="898" y="334"/>
                    <a:pt x="1000" y="385"/>
                  </a:cubicBezTo>
                  <a:cubicBezTo>
                    <a:pt x="2008" y="752"/>
                    <a:pt x="1625" y="2141"/>
                    <a:pt x="727" y="2141"/>
                  </a:cubicBezTo>
                  <a:cubicBezTo>
                    <a:pt x="620" y="2141"/>
                    <a:pt x="505" y="2121"/>
                    <a:pt x="385" y="2078"/>
                  </a:cubicBezTo>
                  <a:cubicBezTo>
                    <a:pt x="282" y="2052"/>
                    <a:pt x="205" y="2001"/>
                    <a:pt x="128" y="1949"/>
                  </a:cubicBezTo>
                  <a:lnTo>
                    <a:pt x="0" y="2257"/>
                  </a:lnTo>
                  <a:cubicBezTo>
                    <a:pt x="77" y="2308"/>
                    <a:pt x="180" y="2360"/>
                    <a:pt x="257" y="2385"/>
                  </a:cubicBezTo>
                  <a:cubicBezTo>
                    <a:pt x="423" y="2445"/>
                    <a:pt x="582" y="2473"/>
                    <a:pt x="730" y="2473"/>
                  </a:cubicBezTo>
                  <a:cubicBezTo>
                    <a:pt x="1974" y="2473"/>
                    <a:pt x="2500" y="556"/>
                    <a:pt x="1103" y="52"/>
                  </a:cubicBezTo>
                  <a:lnTo>
                    <a:pt x="1103" y="52"/>
                  </a:lnTo>
                  <a:lnTo>
                    <a:pt x="1103" y="78"/>
                  </a:lnTo>
                  <a:cubicBezTo>
                    <a:pt x="1000" y="26"/>
                    <a:pt x="923" y="26"/>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4"/>
            <p:cNvSpPr/>
            <p:nvPr/>
          </p:nvSpPr>
          <p:spPr>
            <a:xfrm>
              <a:off x="6363107" y="137820"/>
              <a:ext cx="19686" cy="7524"/>
            </a:xfrm>
            <a:custGeom>
              <a:avLst/>
              <a:gdLst/>
              <a:ahLst/>
              <a:cxnLst/>
              <a:rect l="l" t="t" r="r" b="b"/>
              <a:pathLst>
                <a:path w="539" h="206" fill="none" extrusionOk="0">
                  <a:moveTo>
                    <a:pt x="0" y="0"/>
                  </a:moveTo>
                  <a:lnTo>
                    <a:pt x="539" y="205"/>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4"/>
            <p:cNvSpPr/>
            <p:nvPr/>
          </p:nvSpPr>
          <p:spPr>
            <a:xfrm>
              <a:off x="6318146" y="264265"/>
              <a:ext cx="18773" cy="6574"/>
            </a:xfrm>
            <a:custGeom>
              <a:avLst/>
              <a:gdLst/>
              <a:ahLst/>
              <a:cxnLst/>
              <a:rect l="l" t="t" r="r" b="b"/>
              <a:pathLst>
                <a:path w="514" h="180" fill="none" extrusionOk="0">
                  <a:moveTo>
                    <a:pt x="1" y="0"/>
                  </a:moveTo>
                  <a:lnTo>
                    <a:pt x="513" y="180"/>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4"/>
            <p:cNvSpPr/>
            <p:nvPr/>
          </p:nvSpPr>
          <p:spPr>
            <a:xfrm>
              <a:off x="6272273" y="389759"/>
              <a:ext cx="19686" cy="7524"/>
            </a:xfrm>
            <a:custGeom>
              <a:avLst/>
              <a:gdLst/>
              <a:ahLst/>
              <a:cxnLst/>
              <a:rect l="l" t="t" r="r" b="b"/>
              <a:pathLst>
                <a:path w="539" h="206" fill="none" extrusionOk="0">
                  <a:moveTo>
                    <a:pt x="0" y="0"/>
                  </a:moveTo>
                  <a:lnTo>
                    <a:pt x="539" y="205"/>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a:off x="6227313" y="516167"/>
              <a:ext cx="18773" cy="6611"/>
            </a:xfrm>
            <a:custGeom>
              <a:avLst/>
              <a:gdLst/>
              <a:ahLst/>
              <a:cxnLst/>
              <a:rect l="l" t="t" r="r" b="b"/>
              <a:pathLst>
                <a:path w="514" h="181" fill="none" extrusionOk="0">
                  <a:moveTo>
                    <a:pt x="0" y="1"/>
                  </a:moveTo>
                  <a:lnTo>
                    <a:pt x="513" y="180"/>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466976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TOPIC MODELLING OVERVIEW</a:t>
            </a:r>
            <a:endParaRPr dirty="0"/>
          </a:p>
        </p:txBody>
      </p:sp>
      <p:sp>
        <p:nvSpPr>
          <p:cNvPr id="363" name="Google Shape;363;p36"/>
          <p:cNvSpPr txBox="1">
            <a:spLocks noGrp="1"/>
          </p:cNvSpPr>
          <p:nvPr>
            <p:ph type="subTitle" idx="1"/>
          </p:nvPr>
        </p:nvSpPr>
        <p:spPr>
          <a:xfrm>
            <a:off x="609599" y="1603160"/>
            <a:ext cx="7821126" cy="3269091"/>
          </a:xfrm>
          <a:prstGeom prst="rect">
            <a:avLst/>
          </a:prstGeom>
        </p:spPr>
        <p:txBody>
          <a:bodyPr spcFirstLastPara="1" wrap="square" lIns="91425" tIns="91425" rIns="91425" bIns="91425" anchor="t" anchorCtr="0">
            <a:noAutofit/>
          </a:bodyPr>
          <a:lstStyle/>
          <a:p>
            <a:pPr marL="285750" lvl="0" indent="-285750" algn="l">
              <a:buFont typeface="Arial" panose="020B0604020202020204" pitchFamily="34" charset="0"/>
              <a:buChar char="•"/>
            </a:pPr>
            <a:r>
              <a:rPr lang="en-SG" dirty="0"/>
              <a:t>Topic modelling done separately for articles and job listings dataset</a:t>
            </a:r>
          </a:p>
          <a:p>
            <a:pPr marL="285750" indent="-285750" algn="l">
              <a:buFont typeface="Arial" panose="020B0604020202020204" pitchFamily="34" charset="0"/>
              <a:buChar char="•"/>
            </a:pPr>
            <a:r>
              <a:rPr lang="en-SG" dirty="0"/>
              <a:t>Latent Semantic Analysis (LSA)</a:t>
            </a:r>
          </a:p>
          <a:p>
            <a:pPr marL="742950" lvl="1" indent="-285750">
              <a:buFont typeface="Arial" panose="020B0604020202020204" pitchFamily="34" charset="0"/>
              <a:buChar char="•"/>
            </a:pPr>
            <a:r>
              <a:rPr lang="en-SG" dirty="0"/>
              <a:t>Bag of words (BOW)</a:t>
            </a:r>
          </a:p>
          <a:p>
            <a:pPr marL="742950" lvl="1" indent="-285750">
              <a:buFont typeface="Arial" panose="020B0604020202020204" pitchFamily="34" charset="0"/>
              <a:buChar char="•"/>
            </a:pPr>
            <a:r>
              <a:rPr lang="en-SG" dirty="0"/>
              <a:t>Term frequency–inverse document frequency (TF-IDF)</a:t>
            </a:r>
          </a:p>
          <a:p>
            <a:pPr marL="742950" lvl="1" indent="-285750">
              <a:buFont typeface="Arial" panose="020B0604020202020204" pitchFamily="34" charset="0"/>
              <a:buChar char="•"/>
            </a:pPr>
            <a:r>
              <a:rPr lang="en-SG" dirty="0"/>
              <a:t>focus on reducing matrix dimension</a:t>
            </a:r>
          </a:p>
          <a:p>
            <a:pPr marL="742950" lvl="1" indent="-285750">
              <a:buFont typeface="Arial" panose="020B0604020202020204" pitchFamily="34" charset="0"/>
              <a:buChar char="•"/>
            </a:pPr>
            <a:r>
              <a:rPr lang="en-SG" dirty="0"/>
              <a:t>words will occurs in similar pieces of text if they have similar meaning</a:t>
            </a:r>
          </a:p>
          <a:p>
            <a:pPr marL="285750" indent="-285750" algn="l">
              <a:buFont typeface="Arial" panose="020B0604020202020204" pitchFamily="34" charset="0"/>
              <a:buChar char="•"/>
            </a:pPr>
            <a:r>
              <a:rPr lang="en-SG" dirty="0"/>
              <a:t>Latent Dirichlet Allocation (LDA)</a:t>
            </a:r>
          </a:p>
          <a:p>
            <a:pPr marL="742950" lvl="1" indent="-285750">
              <a:buFont typeface="Arial" panose="020B0604020202020204" pitchFamily="34" charset="0"/>
              <a:buChar char="•"/>
            </a:pPr>
            <a:r>
              <a:rPr lang="en-SG" dirty="0"/>
              <a:t>Bag of words (BOW)</a:t>
            </a:r>
          </a:p>
          <a:p>
            <a:pPr marL="742950" lvl="1" indent="-285750">
              <a:buFont typeface="Arial" panose="020B0604020202020204" pitchFamily="34" charset="0"/>
              <a:buChar char="•"/>
            </a:pPr>
            <a:r>
              <a:rPr lang="en-SG" dirty="0"/>
              <a:t>Term frequency–inverse document frequency (TF-IDF)</a:t>
            </a:r>
          </a:p>
          <a:p>
            <a:pPr marL="742950" lvl="1" indent="-285750">
              <a:buFont typeface="Arial" panose="020B0604020202020204" pitchFamily="34" charset="0"/>
              <a:buChar char="•"/>
            </a:pPr>
            <a:r>
              <a:rPr lang="en-SG" dirty="0"/>
              <a:t>solves topic </a:t>
            </a:r>
            <a:r>
              <a:rPr lang="en-SG" dirty="0" err="1"/>
              <a:t>modeling</a:t>
            </a:r>
            <a:r>
              <a:rPr lang="en-SG" dirty="0"/>
              <a:t> problems</a:t>
            </a:r>
          </a:p>
          <a:p>
            <a:pPr marL="742950" lvl="1" indent="-285750">
              <a:buFont typeface="Arial" panose="020B0604020202020204" pitchFamily="34" charset="0"/>
              <a:buChar char="•"/>
            </a:pPr>
            <a:r>
              <a:rPr lang="en-SG" dirty="0"/>
              <a:t>each document mix with various topics and every topic mix with various words</a:t>
            </a:r>
          </a:p>
          <a:p>
            <a:pPr marL="285750" indent="-285750" algn="l">
              <a:buFont typeface="Arial" panose="020B0604020202020204" pitchFamily="34" charset="0"/>
              <a:buChar char="•"/>
            </a:pPr>
            <a:r>
              <a:rPr lang="en-SG" dirty="0"/>
              <a:t>Extract top topics and dominant documents</a:t>
            </a:r>
          </a:p>
          <a:p>
            <a:pPr marL="742950" lvl="1" indent="-285750">
              <a:buFont typeface="Arial" panose="020B0604020202020204" pitchFamily="34" charset="0"/>
              <a:buChar char="•"/>
            </a:pPr>
            <a:endParaRPr lang="en-SG" dirty="0"/>
          </a:p>
          <a:p>
            <a:pPr marL="742950" lvl="1" indent="-285750">
              <a:buFont typeface="Arial" panose="020B0604020202020204" pitchFamily="34" charset="0"/>
              <a:buChar char="•"/>
            </a:pPr>
            <a:endParaRPr lang="en-SG" dirty="0"/>
          </a:p>
          <a:p>
            <a:pPr marL="742950" lvl="1" indent="-285750">
              <a:buFont typeface="Arial" panose="020B0604020202020204" pitchFamily="34" charset="0"/>
              <a:buChar char="•"/>
            </a:pPr>
            <a:endParaRPr lang="en-SG" dirty="0"/>
          </a:p>
          <a:p>
            <a:pPr marL="742950" lvl="1" indent="-285750">
              <a:buFont typeface="Arial" panose="020B0604020202020204" pitchFamily="34" charset="0"/>
              <a:buChar char="•"/>
            </a:pPr>
            <a:endParaRPr lang="en-SG" dirty="0"/>
          </a:p>
          <a:p>
            <a:pPr marL="0" indent="0"/>
            <a:endParaRPr lang="en-SG" dirty="0"/>
          </a:p>
          <a:p>
            <a:pPr marL="285750" lvl="0" indent="-285750" algn="l">
              <a:buFont typeface="Arial" panose="020B0604020202020204" pitchFamily="34" charset="0"/>
              <a:buChar char="•"/>
            </a:pPr>
            <a:endParaRPr lang="en-SG"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3A1355F7-EAF7-A64B-8681-D6BC6F0CE036}"/>
              </a:ext>
            </a:extLst>
          </p:cNvPr>
          <p:cNvPicPr>
            <a:picLocks noChangeAspect="1"/>
          </p:cNvPicPr>
          <p:nvPr/>
        </p:nvPicPr>
        <p:blipFill>
          <a:blip r:embed="rId3"/>
          <a:stretch>
            <a:fillRect/>
          </a:stretch>
        </p:blipFill>
        <p:spPr>
          <a:xfrm>
            <a:off x="5076322" y="64613"/>
            <a:ext cx="2820614" cy="1562990"/>
          </a:xfrm>
          <a:prstGeom prst="rect">
            <a:avLst/>
          </a:prstGeom>
        </p:spPr>
      </p:pic>
    </p:spTree>
    <p:extLst>
      <p:ext uri="{BB962C8B-B14F-4D97-AF65-F5344CB8AC3E}">
        <p14:creationId xmlns:p14="http://schemas.microsoft.com/office/powerpoint/2010/main" val="1744959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4"/>
          <p:cNvSpPr/>
          <p:nvPr/>
        </p:nvSpPr>
        <p:spPr>
          <a:xfrm rot="213351" flipH="1">
            <a:off x="1667358" y="978954"/>
            <a:ext cx="5809284" cy="31858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4"/>
          <p:cNvSpPr txBox="1">
            <a:spLocks noGrp="1"/>
          </p:cNvSpPr>
          <p:nvPr>
            <p:ph type="title"/>
          </p:nvPr>
        </p:nvSpPr>
        <p:spPr>
          <a:xfrm>
            <a:off x="2374800" y="2517700"/>
            <a:ext cx="4394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GOAL &amp; PROBLEM STATEMENT</a:t>
            </a:r>
            <a:endParaRPr sz="3200" dirty="0"/>
          </a:p>
        </p:txBody>
      </p:sp>
      <p:sp>
        <p:nvSpPr>
          <p:cNvPr id="333" name="Google Shape;333;p34"/>
          <p:cNvSpPr txBox="1">
            <a:spLocks noGrp="1"/>
          </p:cNvSpPr>
          <p:nvPr>
            <p:ph type="title" idx="2"/>
          </p:nvPr>
        </p:nvSpPr>
        <p:spPr>
          <a:xfrm>
            <a:off x="2374800" y="1340150"/>
            <a:ext cx="4394400" cy="131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334" name="Google Shape;334;p34"/>
          <p:cNvSpPr txBox="1">
            <a:spLocks noGrp="1"/>
          </p:cNvSpPr>
          <p:nvPr>
            <p:ph type="subTitle" idx="1"/>
          </p:nvPr>
        </p:nvSpPr>
        <p:spPr>
          <a:xfrm>
            <a:off x="2374800" y="3408475"/>
            <a:ext cx="4394400" cy="44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to achieve for this project</a:t>
            </a:r>
            <a:endParaRPr dirty="0"/>
          </a:p>
        </p:txBody>
      </p:sp>
      <p:grpSp>
        <p:nvGrpSpPr>
          <p:cNvPr id="335" name="Google Shape;335;p34"/>
          <p:cNvGrpSpPr/>
          <p:nvPr/>
        </p:nvGrpSpPr>
        <p:grpSpPr>
          <a:xfrm rot="-2026318">
            <a:off x="6264543" y="-8947"/>
            <a:ext cx="2674335" cy="2862666"/>
            <a:chOff x="6201089" y="32925"/>
            <a:chExt cx="699625" cy="748894"/>
          </a:xfrm>
        </p:grpSpPr>
        <p:sp>
          <p:nvSpPr>
            <p:cNvPr id="336" name="Google Shape;336;p34"/>
            <p:cNvSpPr/>
            <p:nvPr/>
          </p:nvSpPr>
          <p:spPr>
            <a:xfrm>
              <a:off x="6201089" y="32925"/>
              <a:ext cx="699625" cy="748894"/>
            </a:xfrm>
            <a:custGeom>
              <a:avLst/>
              <a:gdLst/>
              <a:ahLst/>
              <a:cxnLst/>
              <a:rect l="l" t="t" r="r" b="b"/>
              <a:pathLst>
                <a:path w="19156" h="20505" extrusionOk="0">
                  <a:moveTo>
                    <a:pt x="5667" y="0"/>
                  </a:moveTo>
                  <a:lnTo>
                    <a:pt x="0" y="15796"/>
                  </a:lnTo>
                  <a:lnTo>
                    <a:pt x="12950" y="20463"/>
                  </a:lnTo>
                  <a:cubicBezTo>
                    <a:pt x="13029" y="20491"/>
                    <a:pt x="13108" y="20505"/>
                    <a:pt x="13185" y="20505"/>
                  </a:cubicBezTo>
                  <a:cubicBezTo>
                    <a:pt x="13456" y="20505"/>
                    <a:pt x="13696" y="20338"/>
                    <a:pt x="13796" y="20078"/>
                  </a:cubicBezTo>
                  <a:lnTo>
                    <a:pt x="19053" y="5539"/>
                  </a:lnTo>
                  <a:cubicBezTo>
                    <a:pt x="19155" y="5180"/>
                    <a:pt x="18976" y="4795"/>
                    <a:pt x="18642" y="4693"/>
                  </a:cubicBezTo>
                  <a:lnTo>
                    <a:pt x="56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a:off x="6301309" y="69448"/>
              <a:ext cx="221984" cy="581621"/>
            </a:xfrm>
            <a:custGeom>
              <a:avLst/>
              <a:gdLst/>
              <a:ahLst/>
              <a:cxnLst/>
              <a:rect l="l" t="t" r="r" b="b"/>
              <a:pathLst>
                <a:path w="6078" h="15925" extrusionOk="0">
                  <a:moveTo>
                    <a:pt x="5693" y="0"/>
                  </a:moveTo>
                  <a:lnTo>
                    <a:pt x="0" y="15796"/>
                  </a:lnTo>
                  <a:lnTo>
                    <a:pt x="385" y="15924"/>
                  </a:lnTo>
                  <a:lnTo>
                    <a:pt x="6077" y="129"/>
                  </a:lnTo>
                  <a:lnTo>
                    <a:pt x="56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a:off x="6467052" y="311088"/>
              <a:ext cx="293166" cy="199486"/>
            </a:xfrm>
            <a:custGeom>
              <a:avLst/>
              <a:gdLst/>
              <a:ahLst/>
              <a:cxnLst/>
              <a:rect l="l" t="t" r="r" b="b"/>
              <a:pathLst>
                <a:path w="8027" h="5462" extrusionOk="0">
                  <a:moveTo>
                    <a:pt x="1052" y="0"/>
                  </a:moveTo>
                  <a:lnTo>
                    <a:pt x="1" y="2949"/>
                  </a:lnTo>
                  <a:lnTo>
                    <a:pt x="6975" y="5462"/>
                  </a:lnTo>
                  <a:lnTo>
                    <a:pt x="8027" y="2513"/>
                  </a:lnTo>
                  <a:lnTo>
                    <a:pt x="10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a:off x="6354670" y="100347"/>
              <a:ext cx="91598" cy="91014"/>
            </a:xfrm>
            <a:custGeom>
              <a:avLst/>
              <a:gdLst/>
              <a:ahLst/>
              <a:cxnLst/>
              <a:rect l="l" t="t" r="r" b="b"/>
              <a:pathLst>
                <a:path w="2508" h="2492" extrusionOk="0">
                  <a:moveTo>
                    <a:pt x="821" y="1"/>
                  </a:moveTo>
                  <a:lnTo>
                    <a:pt x="693" y="334"/>
                  </a:lnTo>
                  <a:cubicBezTo>
                    <a:pt x="796" y="334"/>
                    <a:pt x="898" y="360"/>
                    <a:pt x="1001" y="385"/>
                  </a:cubicBezTo>
                  <a:cubicBezTo>
                    <a:pt x="2015" y="754"/>
                    <a:pt x="1620" y="2160"/>
                    <a:pt x="710" y="2160"/>
                  </a:cubicBezTo>
                  <a:cubicBezTo>
                    <a:pt x="608" y="2160"/>
                    <a:pt x="499" y="2142"/>
                    <a:pt x="385" y="2103"/>
                  </a:cubicBezTo>
                  <a:cubicBezTo>
                    <a:pt x="283" y="2052"/>
                    <a:pt x="206" y="2001"/>
                    <a:pt x="129" y="1949"/>
                  </a:cubicBezTo>
                  <a:lnTo>
                    <a:pt x="1" y="2257"/>
                  </a:lnTo>
                  <a:cubicBezTo>
                    <a:pt x="78" y="2308"/>
                    <a:pt x="180" y="2360"/>
                    <a:pt x="257" y="2411"/>
                  </a:cubicBezTo>
                  <a:cubicBezTo>
                    <a:pt x="417" y="2466"/>
                    <a:pt x="569" y="2491"/>
                    <a:pt x="713" y="2491"/>
                  </a:cubicBezTo>
                  <a:cubicBezTo>
                    <a:pt x="1969" y="2491"/>
                    <a:pt x="2508" y="561"/>
                    <a:pt x="1103" y="78"/>
                  </a:cubicBezTo>
                  <a:cubicBezTo>
                    <a:pt x="1001" y="52"/>
                    <a:pt x="924" y="26"/>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6309709" y="225842"/>
              <a:ext cx="91379" cy="90320"/>
            </a:xfrm>
            <a:custGeom>
              <a:avLst/>
              <a:gdLst/>
              <a:ahLst/>
              <a:cxnLst/>
              <a:rect l="l" t="t" r="r" b="b"/>
              <a:pathLst>
                <a:path w="2502" h="2473" extrusionOk="0">
                  <a:moveTo>
                    <a:pt x="821" y="1"/>
                  </a:moveTo>
                  <a:lnTo>
                    <a:pt x="693" y="308"/>
                  </a:lnTo>
                  <a:cubicBezTo>
                    <a:pt x="796" y="308"/>
                    <a:pt x="898" y="334"/>
                    <a:pt x="1001" y="360"/>
                  </a:cubicBezTo>
                  <a:cubicBezTo>
                    <a:pt x="2010" y="727"/>
                    <a:pt x="1624" y="2141"/>
                    <a:pt x="724" y="2141"/>
                  </a:cubicBezTo>
                  <a:cubicBezTo>
                    <a:pt x="618" y="2141"/>
                    <a:pt x="504" y="2121"/>
                    <a:pt x="386" y="2078"/>
                  </a:cubicBezTo>
                  <a:cubicBezTo>
                    <a:pt x="283" y="2026"/>
                    <a:pt x="206" y="1975"/>
                    <a:pt x="129" y="1924"/>
                  </a:cubicBezTo>
                  <a:lnTo>
                    <a:pt x="1" y="2257"/>
                  </a:lnTo>
                  <a:cubicBezTo>
                    <a:pt x="78" y="2309"/>
                    <a:pt x="180" y="2334"/>
                    <a:pt x="257" y="2385"/>
                  </a:cubicBezTo>
                  <a:cubicBezTo>
                    <a:pt x="424" y="2446"/>
                    <a:pt x="582" y="2473"/>
                    <a:pt x="730" y="2473"/>
                  </a:cubicBezTo>
                  <a:cubicBezTo>
                    <a:pt x="1974" y="2473"/>
                    <a:pt x="2501" y="556"/>
                    <a:pt x="1103" y="52"/>
                  </a:cubicBezTo>
                  <a:cubicBezTo>
                    <a:pt x="1001" y="26"/>
                    <a:pt x="924" y="1"/>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6264786" y="350423"/>
              <a:ext cx="91343" cy="90320"/>
            </a:xfrm>
            <a:custGeom>
              <a:avLst/>
              <a:gdLst/>
              <a:ahLst/>
              <a:cxnLst/>
              <a:rect l="l" t="t" r="r" b="b"/>
              <a:pathLst>
                <a:path w="2501" h="2473" extrusionOk="0">
                  <a:moveTo>
                    <a:pt x="821" y="0"/>
                  </a:moveTo>
                  <a:lnTo>
                    <a:pt x="692" y="333"/>
                  </a:lnTo>
                  <a:cubicBezTo>
                    <a:pt x="795" y="333"/>
                    <a:pt x="898" y="333"/>
                    <a:pt x="1000" y="385"/>
                  </a:cubicBezTo>
                  <a:cubicBezTo>
                    <a:pt x="2009" y="729"/>
                    <a:pt x="1623" y="2140"/>
                    <a:pt x="723" y="2140"/>
                  </a:cubicBezTo>
                  <a:cubicBezTo>
                    <a:pt x="617" y="2140"/>
                    <a:pt x="504" y="2120"/>
                    <a:pt x="385" y="2077"/>
                  </a:cubicBezTo>
                  <a:cubicBezTo>
                    <a:pt x="282" y="2052"/>
                    <a:pt x="205" y="2000"/>
                    <a:pt x="128" y="1923"/>
                  </a:cubicBezTo>
                  <a:lnTo>
                    <a:pt x="0" y="2257"/>
                  </a:lnTo>
                  <a:cubicBezTo>
                    <a:pt x="77" y="2308"/>
                    <a:pt x="180" y="2359"/>
                    <a:pt x="256" y="2385"/>
                  </a:cubicBezTo>
                  <a:cubicBezTo>
                    <a:pt x="423" y="2445"/>
                    <a:pt x="581" y="2472"/>
                    <a:pt x="730" y="2472"/>
                  </a:cubicBezTo>
                  <a:cubicBezTo>
                    <a:pt x="1974" y="2472"/>
                    <a:pt x="2500" y="555"/>
                    <a:pt x="1103" y="51"/>
                  </a:cubicBezTo>
                  <a:cubicBezTo>
                    <a:pt x="1000" y="26"/>
                    <a:pt x="923" y="0"/>
                    <a:pt x="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4"/>
            <p:cNvSpPr/>
            <p:nvPr/>
          </p:nvSpPr>
          <p:spPr>
            <a:xfrm>
              <a:off x="6219825" y="474969"/>
              <a:ext cx="91343" cy="90320"/>
            </a:xfrm>
            <a:custGeom>
              <a:avLst/>
              <a:gdLst/>
              <a:ahLst/>
              <a:cxnLst/>
              <a:rect l="l" t="t" r="r" b="b"/>
              <a:pathLst>
                <a:path w="2501" h="2473" extrusionOk="0">
                  <a:moveTo>
                    <a:pt x="821" y="1"/>
                  </a:moveTo>
                  <a:lnTo>
                    <a:pt x="693" y="334"/>
                  </a:lnTo>
                  <a:cubicBezTo>
                    <a:pt x="795" y="334"/>
                    <a:pt x="898" y="334"/>
                    <a:pt x="1000" y="385"/>
                  </a:cubicBezTo>
                  <a:cubicBezTo>
                    <a:pt x="2008" y="752"/>
                    <a:pt x="1625" y="2141"/>
                    <a:pt x="727" y="2141"/>
                  </a:cubicBezTo>
                  <a:cubicBezTo>
                    <a:pt x="620" y="2141"/>
                    <a:pt x="505" y="2121"/>
                    <a:pt x="385" y="2078"/>
                  </a:cubicBezTo>
                  <a:cubicBezTo>
                    <a:pt x="282" y="2052"/>
                    <a:pt x="205" y="2001"/>
                    <a:pt x="128" y="1949"/>
                  </a:cubicBezTo>
                  <a:lnTo>
                    <a:pt x="0" y="2257"/>
                  </a:lnTo>
                  <a:cubicBezTo>
                    <a:pt x="77" y="2308"/>
                    <a:pt x="180" y="2360"/>
                    <a:pt x="257" y="2385"/>
                  </a:cubicBezTo>
                  <a:cubicBezTo>
                    <a:pt x="423" y="2445"/>
                    <a:pt x="582" y="2473"/>
                    <a:pt x="730" y="2473"/>
                  </a:cubicBezTo>
                  <a:cubicBezTo>
                    <a:pt x="1974" y="2473"/>
                    <a:pt x="2500" y="556"/>
                    <a:pt x="1103" y="52"/>
                  </a:cubicBezTo>
                  <a:lnTo>
                    <a:pt x="1103" y="52"/>
                  </a:lnTo>
                  <a:lnTo>
                    <a:pt x="1103" y="78"/>
                  </a:lnTo>
                  <a:cubicBezTo>
                    <a:pt x="1000" y="26"/>
                    <a:pt x="923" y="26"/>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4"/>
            <p:cNvSpPr/>
            <p:nvPr/>
          </p:nvSpPr>
          <p:spPr>
            <a:xfrm>
              <a:off x="6363107" y="137820"/>
              <a:ext cx="19686" cy="7524"/>
            </a:xfrm>
            <a:custGeom>
              <a:avLst/>
              <a:gdLst/>
              <a:ahLst/>
              <a:cxnLst/>
              <a:rect l="l" t="t" r="r" b="b"/>
              <a:pathLst>
                <a:path w="539" h="206" fill="none" extrusionOk="0">
                  <a:moveTo>
                    <a:pt x="0" y="0"/>
                  </a:moveTo>
                  <a:lnTo>
                    <a:pt x="539" y="205"/>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4"/>
            <p:cNvSpPr/>
            <p:nvPr/>
          </p:nvSpPr>
          <p:spPr>
            <a:xfrm>
              <a:off x="6318146" y="264265"/>
              <a:ext cx="18773" cy="6574"/>
            </a:xfrm>
            <a:custGeom>
              <a:avLst/>
              <a:gdLst/>
              <a:ahLst/>
              <a:cxnLst/>
              <a:rect l="l" t="t" r="r" b="b"/>
              <a:pathLst>
                <a:path w="514" h="180" fill="none" extrusionOk="0">
                  <a:moveTo>
                    <a:pt x="1" y="0"/>
                  </a:moveTo>
                  <a:lnTo>
                    <a:pt x="513" y="180"/>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4"/>
            <p:cNvSpPr/>
            <p:nvPr/>
          </p:nvSpPr>
          <p:spPr>
            <a:xfrm>
              <a:off x="6272273" y="389759"/>
              <a:ext cx="19686" cy="7524"/>
            </a:xfrm>
            <a:custGeom>
              <a:avLst/>
              <a:gdLst/>
              <a:ahLst/>
              <a:cxnLst/>
              <a:rect l="l" t="t" r="r" b="b"/>
              <a:pathLst>
                <a:path w="539" h="206" fill="none" extrusionOk="0">
                  <a:moveTo>
                    <a:pt x="0" y="0"/>
                  </a:moveTo>
                  <a:lnTo>
                    <a:pt x="539" y="205"/>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a:off x="6227313" y="516167"/>
              <a:ext cx="18773" cy="6611"/>
            </a:xfrm>
            <a:custGeom>
              <a:avLst/>
              <a:gdLst/>
              <a:ahLst/>
              <a:cxnLst/>
              <a:rect l="l" t="t" r="r" b="b"/>
              <a:pathLst>
                <a:path w="514" h="181" fill="none" extrusionOk="0">
                  <a:moveTo>
                    <a:pt x="0" y="1"/>
                  </a:moveTo>
                  <a:lnTo>
                    <a:pt x="513" y="180"/>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ARTICLES TOPIC MODELLING – LSA + BOW</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a:extLst>
              <a:ext uri="{FF2B5EF4-FFF2-40B4-BE49-F238E27FC236}">
                <a16:creationId xmlns:a16="http://schemas.microsoft.com/office/drawing/2014/main" id="{47B95B77-BE33-B149-9C01-CA01F4098BB9}"/>
              </a:ext>
            </a:extLst>
          </p:cNvPr>
          <p:cNvPicPr>
            <a:picLocks noChangeAspect="1"/>
          </p:cNvPicPr>
          <p:nvPr/>
        </p:nvPicPr>
        <p:blipFill>
          <a:blip r:embed="rId3"/>
          <a:stretch>
            <a:fillRect/>
          </a:stretch>
        </p:blipFill>
        <p:spPr>
          <a:xfrm>
            <a:off x="982639" y="1519178"/>
            <a:ext cx="3698544" cy="1898044"/>
          </a:xfrm>
          <a:prstGeom prst="rect">
            <a:avLst/>
          </a:prstGeom>
        </p:spPr>
      </p:pic>
      <p:pic>
        <p:nvPicPr>
          <p:cNvPr id="4" name="Picture 3">
            <a:extLst>
              <a:ext uri="{FF2B5EF4-FFF2-40B4-BE49-F238E27FC236}">
                <a16:creationId xmlns:a16="http://schemas.microsoft.com/office/drawing/2014/main" id="{3FB2ED79-B84E-C74D-A640-F1C22771139F}"/>
              </a:ext>
            </a:extLst>
          </p:cNvPr>
          <p:cNvPicPr>
            <a:picLocks noChangeAspect="1"/>
          </p:cNvPicPr>
          <p:nvPr/>
        </p:nvPicPr>
        <p:blipFill>
          <a:blip r:embed="rId4"/>
          <a:stretch>
            <a:fillRect/>
          </a:stretch>
        </p:blipFill>
        <p:spPr>
          <a:xfrm>
            <a:off x="982639" y="3608876"/>
            <a:ext cx="3310020" cy="1105200"/>
          </a:xfrm>
          <a:prstGeom prst="rect">
            <a:avLst/>
          </a:prstGeom>
        </p:spPr>
      </p:pic>
      <p:sp>
        <p:nvSpPr>
          <p:cNvPr id="12" name="Google Shape;363;p36">
            <a:extLst>
              <a:ext uri="{FF2B5EF4-FFF2-40B4-BE49-F238E27FC236}">
                <a16:creationId xmlns:a16="http://schemas.microsoft.com/office/drawing/2014/main" id="{15D61EC1-B29B-E146-9162-93B7E283B1B3}"/>
              </a:ext>
            </a:extLst>
          </p:cNvPr>
          <p:cNvSpPr txBox="1">
            <a:spLocks/>
          </p:cNvSpPr>
          <p:nvPr/>
        </p:nvSpPr>
        <p:spPr>
          <a:xfrm>
            <a:off x="4725754" y="3533128"/>
            <a:ext cx="4219315" cy="1173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SG" sz="1200" dirty="0"/>
              <a:t>As shown in previous EDA, most articles are on these ML branch: time series, computer vision, NLP, neural network</a:t>
            </a:r>
          </a:p>
          <a:p>
            <a:pPr marL="285750" indent="-285750" algn="l">
              <a:buFont typeface="Arial" panose="020B0604020202020204" pitchFamily="34" charset="0"/>
              <a:buChar char="•"/>
            </a:pPr>
            <a:r>
              <a:rPr lang="en-SG" sz="1200" dirty="0"/>
              <a:t>Dominant Topic (DT) -&gt;Topic 0: code for training different models for time series and image classification. </a:t>
            </a:r>
            <a:endParaRPr lang="en-US" sz="1200" dirty="0"/>
          </a:p>
        </p:txBody>
      </p:sp>
      <p:pic>
        <p:nvPicPr>
          <p:cNvPr id="5" name="Picture 4">
            <a:extLst>
              <a:ext uri="{FF2B5EF4-FFF2-40B4-BE49-F238E27FC236}">
                <a16:creationId xmlns:a16="http://schemas.microsoft.com/office/drawing/2014/main" id="{8934FE45-A5A6-AE4B-8136-2C798CE1DBE2}"/>
              </a:ext>
            </a:extLst>
          </p:cNvPr>
          <p:cNvPicPr>
            <a:picLocks noChangeAspect="1"/>
          </p:cNvPicPr>
          <p:nvPr/>
        </p:nvPicPr>
        <p:blipFill>
          <a:blip r:embed="rId5"/>
          <a:stretch>
            <a:fillRect/>
          </a:stretch>
        </p:blipFill>
        <p:spPr>
          <a:xfrm>
            <a:off x="4874408" y="1530050"/>
            <a:ext cx="4219315" cy="1828214"/>
          </a:xfrm>
          <a:prstGeom prst="rect">
            <a:avLst/>
          </a:prstGeom>
        </p:spPr>
      </p:pic>
    </p:spTree>
    <p:extLst>
      <p:ext uri="{BB962C8B-B14F-4D97-AF65-F5344CB8AC3E}">
        <p14:creationId xmlns:p14="http://schemas.microsoft.com/office/powerpoint/2010/main" val="645888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ARTICLES TOPIC MODELLING – LSA + TF-IDF</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53E702D3-BF65-7943-852D-E90699ED89AD}"/>
              </a:ext>
            </a:extLst>
          </p:cNvPr>
          <p:cNvPicPr>
            <a:picLocks noChangeAspect="1"/>
          </p:cNvPicPr>
          <p:nvPr/>
        </p:nvPicPr>
        <p:blipFill>
          <a:blip r:embed="rId3"/>
          <a:stretch>
            <a:fillRect/>
          </a:stretch>
        </p:blipFill>
        <p:spPr>
          <a:xfrm>
            <a:off x="1064524" y="1594864"/>
            <a:ext cx="3411235" cy="1746672"/>
          </a:xfrm>
          <a:prstGeom prst="rect">
            <a:avLst/>
          </a:prstGeom>
        </p:spPr>
      </p:pic>
      <p:pic>
        <p:nvPicPr>
          <p:cNvPr id="3" name="Picture 2">
            <a:extLst>
              <a:ext uri="{FF2B5EF4-FFF2-40B4-BE49-F238E27FC236}">
                <a16:creationId xmlns:a16="http://schemas.microsoft.com/office/drawing/2014/main" id="{FC3B05F3-ECC3-9F4B-8E17-1E554719297A}"/>
              </a:ext>
            </a:extLst>
          </p:cNvPr>
          <p:cNvPicPr>
            <a:picLocks noChangeAspect="1"/>
          </p:cNvPicPr>
          <p:nvPr/>
        </p:nvPicPr>
        <p:blipFill>
          <a:blip r:embed="rId4"/>
          <a:stretch>
            <a:fillRect/>
          </a:stretch>
        </p:blipFill>
        <p:spPr>
          <a:xfrm>
            <a:off x="1064524" y="3466405"/>
            <a:ext cx="3301200" cy="1028411"/>
          </a:xfrm>
          <a:prstGeom prst="rect">
            <a:avLst/>
          </a:prstGeom>
        </p:spPr>
      </p:pic>
      <p:pic>
        <p:nvPicPr>
          <p:cNvPr id="5" name="Picture 4">
            <a:extLst>
              <a:ext uri="{FF2B5EF4-FFF2-40B4-BE49-F238E27FC236}">
                <a16:creationId xmlns:a16="http://schemas.microsoft.com/office/drawing/2014/main" id="{5E3E0D91-D999-F847-807D-2AEF75EE8B2B}"/>
              </a:ext>
            </a:extLst>
          </p:cNvPr>
          <p:cNvPicPr>
            <a:picLocks noChangeAspect="1"/>
          </p:cNvPicPr>
          <p:nvPr/>
        </p:nvPicPr>
        <p:blipFill>
          <a:blip r:embed="rId5"/>
          <a:stretch>
            <a:fillRect/>
          </a:stretch>
        </p:blipFill>
        <p:spPr>
          <a:xfrm>
            <a:off x="4571975" y="1584881"/>
            <a:ext cx="4481634" cy="1907391"/>
          </a:xfrm>
          <a:prstGeom prst="rect">
            <a:avLst/>
          </a:prstGeom>
        </p:spPr>
      </p:pic>
      <p:sp>
        <p:nvSpPr>
          <p:cNvPr id="12" name="Google Shape;363;p36">
            <a:extLst>
              <a:ext uri="{FF2B5EF4-FFF2-40B4-BE49-F238E27FC236}">
                <a16:creationId xmlns:a16="http://schemas.microsoft.com/office/drawing/2014/main" id="{8F9B3195-F0DC-B349-A2E1-E3F5F2630F26}"/>
              </a:ext>
            </a:extLst>
          </p:cNvPr>
          <p:cNvSpPr txBox="1">
            <a:spLocks/>
          </p:cNvSpPr>
          <p:nvPr/>
        </p:nvSpPr>
        <p:spPr>
          <a:xfrm>
            <a:off x="4725754" y="3587720"/>
            <a:ext cx="4219315" cy="1173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SG" sz="1200" dirty="0"/>
              <a:t>Few neural network model such as CNN, GANs are uncovered</a:t>
            </a:r>
          </a:p>
          <a:p>
            <a:pPr marL="285750" indent="-285750" algn="l">
              <a:buFont typeface="Arial" panose="020B0604020202020204" pitchFamily="34" charset="0"/>
              <a:buChar char="•"/>
            </a:pPr>
            <a:r>
              <a:rPr lang="en-SG" sz="1200" dirty="0"/>
              <a:t>Dominant Topic (DT) -&gt;Topic 0: Convolutional Neural Network (CNN) in image classification and text classification.</a:t>
            </a:r>
          </a:p>
        </p:txBody>
      </p:sp>
    </p:spTree>
    <p:extLst>
      <p:ext uri="{BB962C8B-B14F-4D97-AF65-F5344CB8AC3E}">
        <p14:creationId xmlns:p14="http://schemas.microsoft.com/office/powerpoint/2010/main" val="14651086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ARTICLES TOPIC MODELLING – LDA + BOW</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698C346D-2210-D44A-85F9-35990461BD4B}"/>
              </a:ext>
            </a:extLst>
          </p:cNvPr>
          <p:cNvPicPr>
            <a:picLocks noChangeAspect="1"/>
          </p:cNvPicPr>
          <p:nvPr/>
        </p:nvPicPr>
        <p:blipFill>
          <a:blip r:embed="rId3"/>
          <a:stretch>
            <a:fillRect/>
          </a:stretch>
        </p:blipFill>
        <p:spPr>
          <a:xfrm>
            <a:off x="666582" y="1538754"/>
            <a:ext cx="4028247" cy="1802111"/>
          </a:xfrm>
          <a:prstGeom prst="rect">
            <a:avLst/>
          </a:prstGeom>
        </p:spPr>
      </p:pic>
      <p:pic>
        <p:nvPicPr>
          <p:cNvPr id="4" name="Picture 3">
            <a:extLst>
              <a:ext uri="{FF2B5EF4-FFF2-40B4-BE49-F238E27FC236}">
                <a16:creationId xmlns:a16="http://schemas.microsoft.com/office/drawing/2014/main" id="{CD0FBFBD-5F04-2642-B245-9A5083FD32FE}"/>
              </a:ext>
            </a:extLst>
          </p:cNvPr>
          <p:cNvPicPr>
            <a:picLocks noChangeAspect="1"/>
          </p:cNvPicPr>
          <p:nvPr/>
        </p:nvPicPr>
        <p:blipFill>
          <a:blip r:embed="rId4"/>
          <a:stretch>
            <a:fillRect/>
          </a:stretch>
        </p:blipFill>
        <p:spPr>
          <a:xfrm>
            <a:off x="666582" y="3464171"/>
            <a:ext cx="3922362" cy="1101600"/>
          </a:xfrm>
          <a:prstGeom prst="rect">
            <a:avLst/>
          </a:prstGeom>
        </p:spPr>
      </p:pic>
      <p:pic>
        <p:nvPicPr>
          <p:cNvPr id="5" name="Picture 4">
            <a:extLst>
              <a:ext uri="{FF2B5EF4-FFF2-40B4-BE49-F238E27FC236}">
                <a16:creationId xmlns:a16="http://schemas.microsoft.com/office/drawing/2014/main" id="{135704ED-5632-104E-BA84-68B73A189175}"/>
              </a:ext>
            </a:extLst>
          </p:cNvPr>
          <p:cNvPicPr>
            <a:picLocks noChangeAspect="1"/>
          </p:cNvPicPr>
          <p:nvPr/>
        </p:nvPicPr>
        <p:blipFill>
          <a:blip r:embed="rId5"/>
          <a:stretch>
            <a:fillRect/>
          </a:stretch>
        </p:blipFill>
        <p:spPr>
          <a:xfrm>
            <a:off x="4769597" y="1545456"/>
            <a:ext cx="4319811" cy="2029484"/>
          </a:xfrm>
          <a:prstGeom prst="rect">
            <a:avLst/>
          </a:prstGeom>
        </p:spPr>
      </p:pic>
      <p:sp>
        <p:nvSpPr>
          <p:cNvPr id="11" name="Google Shape;363;p36">
            <a:extLst>
              <a:ext uri="{FF2B5EF4-FFF2-40B4-BE49-F238E27FC236}">
                <a16:creationId xmlns:a16="http://schemas.microsoft.com/office/drawing/2014/main" id="{BB5ABC58-F593-154E-A675-C05F7C1A33B1}"/>
              </a:ext>
            </a:extLst>
          </p:cNvPr>
          <p:cNvSpPr txBox="1">
            <a:spLocks/>
          </p:cNvSpPr>
          <p:nvPr/>
        </p:nvSpPr>
        <p:spPr>
          <a:xfrm>
            <a:off x="4793994" y="3655960"/>
            <a:ext cx="4219315" cy="1173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SG" sz="1200" dirty="0"/>
              <a:t>Dominant Topic (DT) -&gt; Topic 8: logistic regression in image classification and linear regression in time series</a:t>
            </a:r>
          </a:p>
        </p:txBody>
      </p:sp>
    </p:spTree>
    <p:extLst>
      <p:ext uri="{BB962C8B-B14F-4D97-AF65-F5344CB8AC3E}">
        <p14:creationId xmlns:p14="http://schemas.microsoft.com/office/powerpoint/2010/main" val="3332269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ARTICLES TOPIC MODELLING – LDA + TF-IDF</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230F20FD-01BE-7242-A9DA-616B8CFA3016}"/>
              </a:ext>
            </a:extLst>
          </p:cNvPr>
          <p:cNvPicPr>
            <a:picLocks noChangeAspect="1"/>
          </p:cNvPicPr>
          <p:nvPr/>
        </p:nvPicPr>
        <p:blipFill>
          <a:blip r:embed="rId3"/>
          <a:stretch>
            <a:fillRect/>
          </a:stretch>
        </p:blipFill>
        <p:spPr>
          <a:xfrm>
            <a:off x="256448" y="1491123"/>
            <a:ext cx="4356490" cy="1418641"/>
          </a:xfrm>
          <a:prstGeom prst="rect">
            <a:avLst/>
          </a:prstGeom>
        </p:spPr>
      </p:pic>
      <p:pic>
        <p:nvPicPr>
          <p:cNvPr id="3" name="Picture 2">
            <a:extLst>
              <a:ext uri="{FF2B5EF4-FFF2-40B4-BE49-F238E27FC236}">
                <a16:creationId xmlns:a16="http://schemas.microsoft.com/office/drawing/2014/main" id="{CA9CDAEA-B784-2B4C-905E-4A9AD0A63EBC}"/>
              </a:ext>
            </a:extLst>
          </p:cNvPr>
          <p:cNvPicPr>
            <a:picLocks noChangeAspect="1"/>
          </p:cNvPicPr>
          <p:nvPr/>
        </p:nvPicPr>
        <p:blipFill>
          <a:blip r:embed="rId4"/>
          <a:stretch>
            <a:fillRect/>
          </a:stretch>
        </p:blipFill>
        <p:spPr>
          <a:xfrm>
            <a:off x="256448" y="2915678"/>
            <a:ext cx="4356490" cy="934519"/>
          </a:xfrm>
          <a:prstGeom prst="rect">
            <a:avLst/>
          </a:prstGeom>
        </p:spPr>
      </p:pic>
      <p:pic>
        <p:nvPicPr>
          <p:cNvPr id="4" name="Picture 3">
            <a:extLst>
              <a:ext uri="{FF2B5EF4-FFF2-40B4-BE49-F238E27FC236}">
                <a16:creationId xmlns:a16="http://schemas.microsoft.com/office/drawing/2014/main" id="{E1C20D85-0C13-4849-AA9E-39B663DAE109}"/>
              </a:ext>
            </a:extLst>
          </p:cNvPr>
          <p:cNvPicPr>
            <a:picLocks noChangeAspect="1"/>
          </p:cNvPicPr>
          <p:nvPr/>
        </p:nvPicPr>
        <p:blipFill>
          <a:blip r:embed="rId5"/>
          <a:stretch>
            <a:fillRect/>
          </a:stretch>
        </p:blipFill>
        <p:spPr>
          <a:xfrm>
            <a:off x="256448" y="3877775"/>
            <a:ext cx="3007917" cy="1224781"/>
          </a:xfrm>
          <a:prstGeom prst="rect">
            <a:avLst/>
          </a:prstGeom>
        </p:spPr>
      </p:pic>
      <p:pic>
        <p:nvPicPr>
          <p:cNvPr id="5" name="Picture 4">
            <a:extLst>
              <a:ext uri="{FF2B5EF4-FFF2-40B4-BE49-F238E27FC236}">
                <a16:creationId xmlns:a16="http://schemas.microsoft.com/office/drawing/2014/main" id="{E86D7D1F-3CCE-264A-BF1E-2AB7707B4B35}"/>
              </a:ext>
            </a:extLst>
          </p:cNvPr>
          <p:cNvPicPr>
            <a:picLocks noChangeAspect="1"/>
          </p:cNvPicPr>
          <p:nvPr/>
        </p:nvPicPr>
        <p:blipFill>
          <a:blip r:embed="rId6"/>
          <a:stretch>
            <a:fillRect/>
          </a:stretch>
        </p:blipFill>
        <p:spPr>
          <a:xfrm>
            <a:off x="4646066" y="1504759"/>
            <a:ext cx="4484280" cy="2112833"/>
          </a:xfrm>
          <a:prstGeom prst="rect">
            <a:avLst/>
          </a:prstGeom>
        </p:spPr>
      </p:pic>
      <p:sp>
        <p:nvSpPr>
          <p:cNvPr id="11" name="Google Shape;363;p36">
            <a:extLst>
              <a:ext uri="{FF2B5EF4-FFF2-40B4-BE49-F238E27FC236}">
                <a16:creationId xmlns:a16="http://schemas.microsoft.com/office/drawing/2014/main" id="{90B97124-17CE-6F4A-8DC8-4267E7DB8CE4}"/>
              </a:ext>
            </a:extLst>
          </p:cNvPr>
          <p:cNvSpPr txBox="1">
            <a:spLocks/>
          </p:cNvSpPr>
          <p:nvPr/>
        </p:nvSpPr>
        <p:spPr>
          <a:xfrm>
            <a:off x="4671162" y="3696904"/>
            <a:ext cx="4219315" cy="1173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SG" sz="1200" dirty="0"/>
              <a:t>Uncover topics related to tools such as using Apache Spark and Docker and also how is actual working environment like in the company</a:t>
            </a:r>
          </a:p>
        </p:txBody>
      </p:sp>
    </p:spTree>
    <p:extLst>
      <p:ext uri="{BB962C8B-B14F-4D97-AF65-F5344CB8AC3E}">
        <p14:creationId xmlns:p14="http://schemas.microsoft.com/office/powerpoint/2010/main" val="28426128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JOBS LISTINGS TOPIC MODELLING – LSA + BOW</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B692842E-F512-6543-9FA7-56CB5A511B92}"/>
              </a:ext>
            </a:extLst>
          </p:cNvPr>
          <p:cNvPicPr>
            <a:picLocks noChangeAspect="1"/>
          </p:cNvPicPr>
          <p:nvPr/>
        </p:nvPicPr>
        <p:blipFill>
          <a:blip r:embed="rId3"/>
          <a:stretch>
            <a:fillRect/>
          </a:stretch>
        </p:blipFill>
        <p:spPr>
          <a:xfrm>
            <a:off x="119974" y="1572114"/>
            <a:ext cx="4633786" cy="1340041"/>
          </a:xfrm>
          <a:prstGeom prst="rect">
            <a:avLst/>
          </a:prstGeom>
        </p:spPr>
      </p:pic>
      <p:pic>
        <p:nvPicPr>
          <p:cNvPr id="3" name="Picture 2">
            <a:extLst>
              <a:ext uri="{FF2B5EF4-FFF2-40B4-BE49-F238E27FC236}">
                <a16:creationId xmlns:a16="http://schemas.microsoft.com/office/drawing/2014/main" id="{7A52E640-83A5-1E49-8777-038199A26D22}"/>
              </a:ext>
            </a:extLst>
          </p:cNvPr>
          <p:cNvPicPr>
            <a:picLocks noChangeAspect="1"/>
          </p:cNvPicPr>
          <p:nvPr/>
        </p:nvPicPr>
        <p:blipFill>
          <a:blip r:embed="rId4"/>
          <a:stretch>
            <a:fillRect/>
          </a:stretch>
        </p:blipFill>
        <p:spPr>
          <a:xfrm>
            <a:off x="119974" y="3006794"/>
            <a:ext cx="4303973" cy="1340041"/>
          </a:xfrm>
          <a:prstGeom prst="rect">
            <a:avLst/>
          </a:prstGeom>
        </p:spPr>
      </p:pic>
      <p:pic>
        <p:nvPicPr>
          <p:cNvPr id="4" name="Picture 3">
            <a:extLst>
              <a:ext uri="{FF2B5EF4-FFF2-40B4-BE49-F238E27FC236}">
                <a16:creationId xmlns:a16="http://schemas.microsoft.com/office/drawing/2014/main" id="{7C195B6E-7751-B64A-92C0-C807A942FAE4}"/>
              </a:ext>
            </a:extLst>
          </p:cNvPr>
          <p:cNvPicPr>
            <a:picLocks noChangeAspect="1"/>
          </p:cNvPicPr>
          <p:nvPr/>
        </p:nvPicPr>
        <p:blipFill>
          <a:blip r:embed="rId5"/>
          <a:stretch>
            <a:fillRect/>
          </a:stretch>
        </p:blipFill>
        <p:spPr>
          <a:xfrm>
            <a:off x="4783689" y="1566506"/>
            <a:ext cx="4360312" cy="1585005"/>
          </a:xfrm>
          <a:prstGeom prst="rect">
            <a:avLst/>
          </a:prstGeom>
        </p:spPr>
      </p:pic>
      <p:sp>
        <p:nvSpPr>
          <p:cNvPr id="10" name="Google Shape;363;p36">
            <a:extLst>
              <a:ext uri="{FF2B5EF4-FFF2-40B4-BE49-F238E27FC236}">
                <a16:creationId xmlns:a16="http://schemas.microsoft.com/office/drawing/2014/main" id="{5BE0A721-4A39-B140-8C07-FB06EBBDC591}"/>
              </a:ext>
            </a:extLst>
          </p:cNvPr>
          <p:cNvSpPr txBox="1">
            <a:spLocks/>
          </p:cNvSpPr>
          <p:nvPr/>
        </p:nvSpPr>
        <p:spPr>
          <a:xfrm>
            <a:off x="4783689" y="3430521"/>
            <a:ext cx="4219315" cy="1173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SG" sz="1200" dirty="0"/>
              <a:t>Mix of lab and product solutions</a:t>
            </a:r>
          </a:p>
          <a:p>
            <a:pPr marL="285750" indent="-285750" algn="l">
              <a:buFont typeface="Arial" panose="020B0604020202020204" pitchFamily="34" charset="0"/>
              <a:buChar char="•"/>
            </a:pPr>
            <a:r>
              <a:rPr lang="en-SG" sz="1200" dirty="0"/>
              <a:t>Desired skillset: research, statistics, etc</a:t>
            </a:r>
          </a:p>
          <a:p>
            <a:pPr marL="285750" indent="-285750" algn="l">
              <a:buFont typeface="Arial" panose="020B0604020202020204" pitchFamily="34" charset="0"/>
              <a:buChar char="•"/>
            </a:pPr>
            <a:r>
              <a:rPr lang="en-SG" sz="1200" dirty="0"/>
              <a:t>Dominant Topic (DT) -&gt; Topic 0: Product, development, analytics, research and technical skills to support stakeholders and other teams</a:t>
            </a:r>
          </a:p>
        </p:txBody>
      </p:sp>
    </p:spTree>
    <p:extLst>
      <p:ext uri="{BB962C8B-B14F-4D97-AF65-F5344CB8AC3E}">
        <p14:creationId xmlns:p14="http://schemas.microsoft.com/office/powerpoint/2010/main" val="21318500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JOBS LISTINGS TOPIC MODELLING – LSA + TF-IDF</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F5781B67-97A3-2D47-9696-BE893DE46B01}"/>
              </a:ext>
            </a:extLst>
          </p:cNvPr>
          <p:cNvPicPr>
            <a:picLocks noChangeAspect="1"/>
          </p:cNvPicPr>
          <p:nvPr/>
        </p:nvPicPr>
        <p:blipFill>
          <a:blip r:embed="rId3"/>
          <a:stretch>
            <a:fillRect/>
          </a:stretch>
        </p:blipFill>
        <p:spPr>
          <a:xfrm>
            <a:off x="237002" y="1546568"/>
            <a:ext cx="4533213" cy="1525101"/>
          </a:xfrm>
          <a:prstGeom prst="rect">
            <a:avLst/>
          </a:prstGeom>
        </p:spPr>
      </p:pic>
      <p:pic>
        <p:nvPicPr>
          <p:cNvPr id="3" name="Picture 2">
            <a:extLst>
              <a:ext uri="{FF2B5EF4-FFF2-40B4-BE49-F238E27FC236}">
                <a16:creationId xmlns:a16="http://schemas.microsoft.com/office/drawing/2014/main" id="{5E736CE0-70A9-4F4B-AD3A-3D9F5F93329A}"/>
              </a:ext>
            </a:extLst>
          </p:cNvPr>
          <p:cNvPicPr>
            <a:picLocks noChangeAspect="1"/>
          </p:cNvPicPr>
          <p:nvPr/>
        </p:nvPicPr>
        <p:blipFill>
          <a:blip r:embed="rId4"/>
          <a:stretch>
            <a:fillRect/>
          </a:stretch>
        </p:blipFill>
        <p:spPr>
          <a:xfrm>
            <a:off x="237002" y="3141671"/>
            <a:ext cx="4187565" cy="1525101"/>
          </a:xfrm>
          <a:prstGeom prst="rect">
            <a:avLst/>
          </a:prstGeom>
        </p:spPr>
      </p:pic>
      <p:pic>
        <p:nvPicPr>
          <p:cNvPr id="4" name="Picture 3">
            <a:extLst>
              <a:ext uri="{FF2B5EF4-FFF2-40B4-BE49-F238E27FC236}">
                <a16:creationId xmlns:a16="http://schemas.microsoft.com/office/drawing/2014/main" id="{8AEA8659-C992-BC4C-9BCB-B32732862424}"/>
              </a:ext>
            </a:extLst>
          </p:cNvPr>
          <p:cNvPicPr>
            <a:picLocks noChangeAspect="1"/>
          </p:cNvPicPr>
          <p:nvPr/>
        </p:nvPicPr>
        <p:blipFill>
          <a:blip r:embed="rId5"/>
          <a:stretch>
            <a:fillRect/>
          </a:stretch>
        </p:blipFill>
        <p:spPr>
          <a:xfrm>
            <a:off x="4926843" y="1546568"/>
            <a:ext cx="4113646" cy="1594194"/>
          </a:xfrm>
          <a:prstGeom prst="rect">
            <a:avLst/>
          </a:prstGeom>
        </p:spPr>
      </p:pic>
      <p:sp>
        <p:nvSpPr>
          <p:cNvPr id="10" name="Google Shape;363;p36">
            <a:extLst>
              <a:ext uri="{FF2B5EF4-FFF2-40B4-BE49-F238E27FC236}">
                <a16:creationId xmlns:a16="http://schemas.microsoft.com/office/drawing/2014/main" id="{2C6D56C0-B65A-EA45-9C99-FF7443E843CD}"/>
              </a:ext>
            </a:extLst>
          </p:cNvPr>
          <p:cNvSpPr txBox="1">
            <a:spLocks/>
          </p:cNvSpPr>
          <p:nvPr/>
        </p:nvSpPr>
        <p:spPr>
          <a:xfrm>
            <a:off x="4687683" y="3276825"/>
            <a:ext cx="4219315" cy="1173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SG" sz="1200" dirty="0"/>
              <a:t>More variety of industry – insurance, tutor</a:t>
            </a:r>
          </a:p>
          <a:p>
            <a:pPr marL="285750" indent="-285750" algn="l">
              <a:buFont typeface="Arial" panose="020B0604020202020204" pitchFamily="34" charset="0"/>
              <a:buChar char="•"/>
            </a:pPr>
            <a:r>
              <a:rPr lang="en-SG" sz="1200" dirty="0"/>
              <a:t>More variety of skillset – building pipeline</a:t>
            </a:r>
          </a:p>
          <a:p>
            <a:pPr marL="285750" indent="-285750" algn="l">
              <a:buFont typeface="Arial" panose="020B0604020202020204" pitchFamily="34" charset="0"/>
              <a:buChar char="•"/>
            </a:pPr>
            <a:r>
              <a:rPr lang="en-SG" sz="1200" dirty="0"/>
              <a:t>Dominant Topic (DT) -&gt; Topic 3: Tutor in Data Science for students in university</a:t>
            </a:r>
          </a:p>
          <a:p>
            <a:pPr marL="285750" indent="-285750" algn="l">
              <a:buFont typeface="Arial" panose="020B0604020202020204" pitchFamily="34" charset="0"/>
              <a:buChar char="•"/>
            </a:pPr>
            <a:r>
              <a:rPr lang="en-SG" sz="1200" dirty="0"/>
              <a:t>Singapore context : freelance as Python programming teacher</a:t>
            </a:r>
          </a:p>
        </p:txBody>
      </p:sp>
    </p:spTree>
    <p:extLst>
      <p:ext uri="{BB962C8B-B14F-4D97-AF65-F5344CB8AC3E}">
        <p14:creationId xmlns:p14="http://schemas.microsoft.com/office/powerpoint/2010/main" val="8079295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JOBS LISTINGS TOPIC MODELLING – LDA + BOW</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3EB105BA-1ACD-074D-B9C8-48FD90B812CD}"/>
              </a:ext>
            </a:extLst>
          </p:cNvPr>
          <p:cNvPicPr>
            <a:picLocks noChangeAspect="1"/>
          </p:cNvPicPr>
          <p:nvPr/>
        </p:nvPicPr>
        <p:blipFill>
          <a:blip r:embed="rId3"/>
          <a:stretch>
            <a:fillRect/>
          </a:stretch>
        </p:blipFill>
        <p:spPr>
          <a:xfrm>
            <a:off x="127818" y="1528669"/>
            <a:ext cx="4744433" cy="1416978"/>
          </a:xfrm>
          <a:prstGeom prst="rect">
            <a:avLst/>
          </a:prstGeom>
        </p:spPr>
      </p:pic>
      <p:pic>
        <p:nvPicPr>
          <p:cNvPr id="3" name="Picture 2">
            <a:extLst>
              <a:ext uri="{FF2B5EF4-FFF2-40B4-BE49-F238E27FC236}">
                <a16:creationId xmlns:a16="http://schemas.microsoft.com/office/drawing/2014/main" id="{6AAA5502-22A2-D447-A72D-287C52F22134}"/>
              </a:ext>
            </a:extLst>
          </p:cNvPr>
          <p:cNvPicPr>
            <a:picLocks noChangeAspect="1"/>
          </p:cNvPicPr>
          <p:nvPr/>
        </p:nvPicPr>
        <p:blipFill>
          <a:blip r:embed="rId4"/>
          <a:stretch>
            <a:fillRect/>
          </a:stretch>
        </p:blipFill>
        <p:spPr>
          <a:xfrm>
            <a:off x="224944" y="3136880"/>
            <a:ext cx="4871169" cy="1467120"/>
          </a:xfrm>
          <a:prstGeom prst="rect">
            <a:avLst/>
          </a:prstGeom>
        </p:spPr>
      </p:pic>
      <p:pic>
        <p:nvPicPr>
          <p:cNvPr id="4" name="Picture 3">
            <a:extLst>
              <a:ext uri="{FF2B5EF4-FFF2-40B4-BE49-F238E27FC236}">
                <a16:creationId xmlns:a16="http://schemas.microsoft.com/office/drawing/2014/main" id="{DA11D85B-E360-294A-B9E4-ABB04974D6DA}"/>
              </a:ext>
            </a:extLst>
          </p:cNvPr>
          <p:cNvPicPr>
            <a:picLocks noChangeAspect="1"/>
          </p:cNvPicPr>
          <p:nvPr/>
        </p:nvPicPr>
        <p:blipFill>
          <a:blip r:embed="rId5"/>
          <a:stretch>
            <a:fillRect/>
          </a:stretch>
        </p:blipFill>
        <p:spPr>
          <a:xfrm>
            <a:off x="4872251" y="1477475"/>
            <a:ext cx="4427504" cy="1530887"/>
          </a:xfrm>
          <a:prstGeom prst="rect">
            <a:avLst/>
          </a:prstGeom>
        </p:spPr>
      </p:pic>
      <p:sp>
        <p:nvSpPr>
          <p:cNvPr id="10" name="Google Shape;363;p36">
            <a:extLst>
              <a:ext uri="{FF2B5EF4-FFF2-40B4-BE49-F238E27FC236}">
                <a16:creationId xmlns:a16="http://schemas.microsoft.com/office/drawing/2014/main" id="{1C20F39A-BE16-354C-91CC-69424682C206}"/>
              </a:ext>
            </a:extLst>
          </p:cNvPr>
          <p:cNvSpPr txBox="1">
            <a:spLocks/>
          </p:cNvSpPr>
          <p:nvPr/>
        </p:nvSpPr>
        <p:spPr>
          <a:xfrm>
            <a:off x="5260889" y="3136880"/>
            <a:ext cx="3658167" cy="1173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SG" sz="1200" dirty="0"/>
              <a:t>More variety of skillset but broader terms – technical analysis</a:t>
            </a:r>
          </a:p>
          <a:p>
            <a:pPr marL="285750" indent="-285750" algn="l">
              <a:buFont typeface="Arial" panose="020B0604020202020204" pitchFamily="34" charset="0"/>
              <a:buChar char="•"/>
            </a:pPr>
            <a:r>
              <a:rPr lang="en-SG" sz="1200" dirty="0"/>
              <a:t>Dominant Topic (DT) -&gt; Topic 0: Development, analytics, technical and research skills to build product solution</a:t>
            </a:r>
          </a:p>
        </p:txBody>
      </p:sp>
    </p:spTree>
    <p:extLst>
      <p:ext uri="{BB962C8B-B14F-4D97-AF65-F5344CB8AC3E}">
        <p14:creationId xmlns:p14="http://schemas.microsoft.com/office/powerpoint/2010/main" val="13511501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JOBS LISTINGS TOPIC MODELLING – LDA + TF-IDF</a:t>
            </a: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A4E4353A-2BD1-C849-8D8B-AD180E5F58FF}"/>
              </a:ext>
            </a:extLst>
          </p:cNvPr>
          <p:cNvPicPr>
            <a:picLocks noChangeAspect="1"/>
          </p:cNvPicPr>
          <p:nvPr/>
        </p:nvPicPr>
        <p:blipFill>
          <a:blip r:embed="rId3"/>
          <a:stretch>
            <a:fillRect/>
          </a:stretch>
        </p:blipFill>
        <p:spPr>
          <a:xfrm>
            <a:off x="180186" y="1590056"/>
            <a:ext cx="4883133" cy="1440201"/>
          </a:xfrm>
          <a:prstGeom prst="rect">
            <a:avLst/>
          </a:prstGeom>
        </p:spPr>
      </p:pic>
      <p:pic>
        <p:nvPicPr>
          <p:cNvPr id="3" name="Picture 2">
            <a:extLst>
              <a:ext uri="{FF2B5EF4-FFF2-40B4-BE49-F238E27FC236}">
                <a16:creationId xmlns:a16="http://schemas.microsoft.com/office/drawing/2014/main" id="{DF32AB09-D33F-FF47-985C-7C41633731AA}"/>
              </a:ext>
            </a:extLst>
          </p:cNvPr>
          <p:cNvPicPr>
            <a:picLocks noChangeAspect="1"/>
          </p:cNvPicPr>
          <p:nvPr/>
        </p:nvPicPr>
        <p:blipFill>
          <a:blip r:embed="rId4"/>
          <a:stretch>
            <a:fillRect/>
          </a:stretch>
        </p:blipFill>
        <p:spPr>
          <a:xfrm>
            <a:off x="180187" y="3133767"/>
            <a:ext cx="4451326" cy="1858122"/>
          </a:xfrm>
          <a:prstGeom prst="rect">
            <a:avLst/>
          </a:prstGeom>
        </p:spPr>
      </p:pic>
      <p:pic>
        <p:nvPicPr>
          <p:cNvPr id="4" name="Picture 3">
            <a:extLst>
              <a:ext uri="{FF2B5EF4-FFF2-40B4-BE49-F238E27FC236}">
                <a16:creationId xmlns:a16="http://schemas.microsoft.com/office/drawing/2014/main" id="{DE8D7ABE-DE4D-CC4F-BCE2-A54402795D84}"/>
              </a:ext>
            </a:extLst>
          </p:cNvPr>
          <p:cNvPicPr>
            <a:picLocks noChangeAspect="1"/>
          </p:cNvPicPr>
          <p:nvPr/>
        </p:nvPicPr>
        <p:blipFill>
          <a:blip r:embed="rId5"/>
          <a:stretch>
            <a:fillRect/>
          </a:stretch>
        </p:blipFill>
        <p:spPr>
          <a:xfrm>
            <a:off x="4889263" y="1481763"/>
            <a:ext cx="4451326" cy="1656786"/>
          </a:xfrm>
          <a:prstGeom prst="rect">
            <a:avLst/>
          </a:prstGeom>
        </p:spPr>
      </p:pic>
      <p:sp>
        <p:nvSpPr>
          <p:cNvPr id="10" name="Google Shape;363;p36">
            <a:extLst>
              <a:ext uri="{FF2B5EF4-FFF2-40B4-BE49-F238E27FC236}">
                <a16:creationId xmlns:a16="http://schemas.microsoft.com/office/drawing/2014/main" id="{3DED785B-CDF6-EC4F-88AF-A3F857B981B2}"/>
              </a:ext>
            </a:extLst>
          </p:cNvPr>
          <p:cNvSpPr txBox="1">
            <a:spLocks/>
          </p:cNvSpPr>
          <p:nvPr/>
        </p:nvSpPr>
        <p:spPr>
          <a:xfrm>
            <a:off x="4956805" y="3246842"/>
            <a:ext cx="3658167" cy="15571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None/>
              <a:defRPr sz="1600" b="0" i="0" u="none" strike="noStrike" cap="none">
                <a:solidFill>
                  <a:schemeClr val="lt1"/>
                </a:solidFill>
                <a:latin typeface="Lato"/>
                <a:ea typeface="Lato"/>
                <a:cs typeface="Lato"/>
                <a:sym typeface="Lato"/>
              </a:defRPr>
            </a:lvl9pPr>
          </a:lstStyle>
          <a:p>
            <a:pPr marL="285750" indent="-285750" algn="l">
              <a:buFont typeface="Arial" panose="020B0604020202020204" pitchFamily="34" charset="0"/>
              <a:buChar char="•"/>
            </a:pPr>
            <a:r>
              <a:rPr lang="en-SG" sz="1200" dirty="0"/>
              <a:t>More variety of skillset – database management</a:t>
            </a:r>
          </a:p>
          <a:p>
            <a:pPr marL="285750" indent="-285750" algn="l">
              <a:buFont typeface="Arial" panose="020B0604020202020204" pitchFamily="34" charset="0"/>
              <a:buChar char="•"/>
            </a:pPr>
            <a:r>
              <a:rPr lang="en-SG" sz="1200" dirty="0"/>
              <a:t>Dominant Topic (DT) -&gt; Topic 4: Develop statistical and machine learning solutions</a:t>
            </a:r>
            <a:br>
              <a:rPr lang="en-SG" sz="1200" dirty="0"/>
            </a:br>
            <a:r>
              <a:rPr lang="en-SG" sz="1200" dirty="0"/>
              <a:t>Topic 5: ETL to build ML pipeline</a:t>
            </a:r>
          </a:p>
          <a:p>
            <a:pPr marL="285750" indent="-285750" algn="l">
              <a:buFont typeface="Arial" panose="020B0604020202020204" pitchFamily="34" charset="0"/>
              <a:buChar char="•"/>
            </a:pPr>
            <a:r>
              <a:rPr lang="en-SG" sz="1200" dirty="0"/>
              <a:t>Encapsulates data scientist and data engineer role</a:t>
            </a:r>
            <a:br>
              <a:rPr lang="en-SG" sz="1200" dirty="0"/>
            </a:br>
            <a:endParaRPr lang="en-SG" sz="1200" dirty="0"/>
          </a:p>
        </p:txBody>
      </p:sp>
    </p:spTree>
    <p:extLst>
      <p:ext uri="{BB962C8B-B14F-4D97-AF65-F5344CB8AC3E}">
        <p14:creationId xmlns:p14="http://schemas.microsoft.com/office/powerpoint/2010/main" val="29882785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2"/>
          <p:cNvSpPr/>
          <p:nvPr/>
        </p:nvSpPr>
        <p:spPr>
          <a:xfrm rot="134919">
            <a:off x="1644982" y="437108"/>
            <a:ext cx="5780351" cy="426928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2"/>
          <p:cNvSpPr txBox="1">
            <a:spLocks noGrp="1"/>
          </p:cNvSpPr>
          <p:nvPr>
            <p:ph type="title"/>
          </p:nvPr>
        </p:nvSpPr>
        <p:spPr>
          <a:xfrm>
            <a:off x="2406900" y="927829"/>
            <a:ext cx="4330200"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CONCLUSION</a:t>
            </a:r>
            <a:endParaRPr dirty="0"/>
          </a:p>
        </p:txBody>
      </p:sp>
      <p:sp>
        <p:nvSpPr>
          <p:cNvPr id="315" name="Google Shape;315;p32"/>
          <p:cNvSpPr txBox="1">
            <a:spLocks noGrp="1"/>
          </p:cNvSpPr>
          <p:nvPr>
            <p:ph type="body" idx="1"/>
          </p:nvPr>
        </p:nvSpPr>
        <p:spPr>
          <a:xfrm>
            <a:off x="2406900" y="1561154"/>
            <a:ext cx="4330200" cy="2342102"/>
          </a:xfrm>
          <a:prstGeom prst="rect">
            <a:avLst/>
          </a:prstGeom>
        </p:spPr>
        <p:txBody>
          <a:bodyPr spcFirstLastPara="1" wrap="square" lIns="91425" tIns="91425" rIns="91425" bIns="91425" anchor="t" anchorCtr="0">
            <a:noAutofit/>
          </a:bodyPr>
          <a:lstStyle/>
          <a:p>
            <a:pPr marL="285750" indent="-285750" algn="l"/>
            <a:r>
              <a:rPr lang="en" dirty="0"/>
              <a:t>EDA provide some clues to topic modelling result</a:t>
            </a:r>
          </a:p>
          <a:p>
            <a:pPr marL="285750" indent="-285750" algn="l"/>
            <a:r>
              <a:rPr lang="en" dirty="0"/>
              <a:t>Different Topic Modelling method can yield slightly different result – useful as some topics will not be found or missed out if just use one method</a:t>
            </a:r>
          </a:p>
          <a:p>
            <a:pPr marL="285750" indent="-285750" algn="l"/>
            <a:r>
              <a:rPr lang="en" dirty="0"/>
              <a:t>Topic extraction is the most difficult – require proper data cleaning, many rounds of training, analyzing and checking. Sometimes the topic are not so clear so above process has to be repeated</a:t>
            </a:r>
          </a:p>
          <a:p>
            <a:pPr marL="285750" indent="-285750" algn="l"/>
            <a:r>
              <a:rPr lang="en" dirty="0"/>
              <a:t>Unable to cover more in depth topic for jobs listings as the records are much lesser than articles</a:t>
            </a:r>
          </a:p>
          <a:p>
            <a:pPr marL="285750" indent="-285750" algn="l"/>
            <a:endParaRPr lang="en" dirty="0"/>
          </a:p>
          <a:p>
            <a:pPr marL="285750" indent="-285750" algn="l"/>
            <a:endParaRPr dirty="0"/>
          </a:p>
        </p:txBody>
      </p:sp>
      <p:grpSp>
        <p:nvGrpSpPr>
          <p:cNvPr id="316" name="Google Shape;316;p32"/>
          <p:cNvGrpSpPr/>
          <p:nvPr/>
        </p:nvGrpSpPr>
        <p:grpSpPr>
          <a:xfrm>
            <a:off x="1270491" y="539508"/>
            <a:ext cx="7404205" cy="3651733"/>
            <a:chOff x="1270491" y="539508"/>
            <a:chExt cx="7404205" cy="3651733"/>
          </a:xfrm>
        </p:grpSpPr>
        <p:sp>
          <p:nvSpPr>
            <p:cNvPr id="317" name="Google Shape;317;p32"/>
            <p:cNvSpPr/>
            <p:nvPr/>
          </p:nvSpPr>
          <p:spPr>
            <a:xfrm rot="-7200021">
              <a:off x="1373864" y="698039"/>
              <a:ext cx="755927" cy="675153"/>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2"/>
            <p:cNvSpPr/>
            <p:nvPr/>
          </p:nvSpPr>
          <p:spPr>
            <a:xfrm>
              <a:off x="8181209" y="2101571"/>
              <a:ext cx="493486" cy="640621"/>
            </a:xfrm>
            <a:custGeom>
              <a:avLst/>
              <a:gdLst/>
              <a:ahLst/>
              <a:cxnLst/>
              <a:rect l="l" t="t" r="r" b="b"/>
              <a:pathLst>
                <a:path w="6822" h="8856" extrusionOk="0">
                  <a:moveTo>
                    <a:pt x="3437" y="2363"/>
                  </a:moveTo>
                  <a:cubicBezTo>
                    <a:pt x="3462" y="2543"/>
                    <a:pt x="3488" y="2748"/>
                    <a:pt x="3514" y="2953"/>
                  </a:cubicBezTo>
                  <a:cubicBezTo>
                    <a:pt x="3539" y="3158"/>
                    <a:pt x="3591" y="3363"/>
                    <a:pt x="3642" y="3568"/>
                  </a:cubicBezTo>
                  <a:lnTo>
                    <a:pt x="4283" y="5646"/>
                  </a:lnTo>
                  <a:lnTo>
                    <a:pt x="2565" y="5646"/>
                  </a:lnTo>
                  <a:lnTo>
                    <a:pt x="3206" y="3568"/>
                  </a:lnTo>
                  <a:cubicBezTo>
                    <a:pt x="3283" y="3363"/>
                    <a:pt x="3308" y="3158"/>
                    <a:pt x="3360" y="2953"/>
                  </a:cubicBezTo>
                  <a:cubicBezTo>
                    <a:pt x="3385" y="2748"/>
                    <a:pt x="3411" y="2543"/>
                    <a:pt x="3437" y="2363"/>
                  </a:cubicBezTo>
                  <a:close/>
                  <a:moveTo>
                    <a:pt x="3339" y="0"/>
                  </a:moveTo>
                  <a:cubicBezTo>
                    <a:pt x="3128" y="0"/>
                    <a:pt x="2905" y="97"/>
                    <a:pt x="2744" y="235"/>
                  </a:cubicBezTo>
                  <a:cubicBezTo>
                    <a:pt x="2616" y="414"/>
                    <a:pt x="2488" y="620"/>
                    <a:pt x="2437" y="850"/>
                  </a:cubicBezTo>
                  <a:lnTo>
                    <a:pt x="52" y="7799"/>
                  </a:lnTo>
                  <a:cubicBezTo>
                    <a:pt x="26" y="7851"/>
                    <a:pt x="26" y="7902"/>
                    <a:pt x="26" y="7953"/>
                  </a:cubicBezTo>
                  <a:lnTo>
                    <a:pt x="26" y="8082"/>
                  </a:lnTo>
                  <a:cubicBezTo>
                    <a:pt x="1" y="8287"/>
                    <a:pt x="103" y="8517"/>
                    <a:pt x="283" y="8646"/>
                  </a:cubicBezTo>
                  <a:cubicBezTo>
                    <a:pt x="439" y="8780"/>
                    <a:pt x="616" y="8856"/>
                    <a:pt x="811" y="8856"/>
                  </a:cubicBezTo>
                  <a:cubicBezTo>
                    <a:pt x="840" y="8856"/>
                    <a:pt x="869" y="8854"/>
                    <a:pt x="898" y="8851"/>
                  </a:cubicBezTo>
                  <a:cubicBezTo>
                    <a:pt x="1052" y="8851"/>
                    <a:pt x="1231" y="8800"/>
                    <a:pt x="1360" y="8723"/>
                  </a:cubicBezTo>
                  <a:cubicBezTo>
                    <a:pt x="1513" y="8620"/>
                    <a:pt x="1642" y="8466"/>
                    <a:pt x="1719" y="8287"/>
                  </a:cubicBezTo>
                  <a:lnTo>
                    <a:pt x="2129" y="7030"/>
                  </a:lnTo>
                  <a:lnTo>
                    <a:pt x="4744" y="7030"/>
                  </a:lnTo>
                  <a:lnTo>
                    <a:pt x="5103" y="8287"/>
                  </a:lnTo>
                  <a:cubicBezTo>
                    <a:pt x="5155" y="8466"/>
                    <a:pt x="5283" y="8594"/>
                    <a:pt x="5437" y="8697"/>
                  </a:cubicBezTo>
                  <a:cubicBezTo>
                    <a:pt x="5591" y="8800"/>
                    <a:pt x="5744" y="8851"/>
                    <a:pt x="5924" y="8851"/>
                  </a:cubicBezTo>
                  <a:cubicBezTo>
                    <a:pt x="5953" y="8854"/>
                    <a:pt x="5983" y="8856"/>
                    <a:pt x="6012" y="8856"/>
                  </a:cubicBezTo>
                  <a:cubicBezTo>
                    <a:pt x="6213" y="8856"/>
                    <a:pt x="6408" y="8780"/>
                    <a:pt x="6565" y="8646"/>
                  </a:cubicBezTo>
                  <a:cubicBezTo>
                    <a:pt x="6745" y="8517"/>
                    <a:pt x="6821" y="8287"/>
                    <a:pt x="6821" y="8082"/>
                  </a:cubicBezTo>
                  <a:lnTo>
                    <a:pt x="6821" y="7953"/>
                  </a:lnTo>
                  <a:cubicBezTo>
                    <a:pt x="6821" y="7902"/>
                    <a:pt x="6796" y="7851"/>
                    <a:pt x="6796" y="7799"/>
                  </a:cubicBezTo>
                  <a:lnTo>
                    <a:pt x="4411" y="850"/>
                  </a:lnTo>
                  <a:cubicBezTo>
                    <a:pt x="4334" y="620"/>
                    <a:pt x="4206" y="414"/>
                    <a:pt x="4052" y="235"/>
                  </a:cubicBezTo>
                  <a:cubicBezTo>
                    <a:pt x="3891" y="97"/>
                    <a:pt x="3689" y="0"/>
                    <a:pt x="3482" y="0"/>
                  </a:cubicBezTo>
                  <a:cubicBezTo>
                    <a:pt x="3459" y="0"/>
                    <a:pt x="3435" y="2"/>
                    <a:pt x="3411" y="4"/>
                  </a:cubicBezTo>
                  <a:cubicBezTo>
                    <a:pt x="3387" y="2"/>
                    <a:pt x="3363" y="0"/>
                    <a:pt x="33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2"/>
            <p:cNvSpPr/>
            <p:nvPr/>
          </p:nvSpPr>
          <p:spPr>
            <a:xfrm>
              <a:off x="7371479" y="1001900"/>
              <a:ext cx="404439" cy="581015"/>
            </a:xfrm>
            <a:custGeom>
              <a:avLst/>
              <a:gdLst/>
              <a:ahLst/>
              <a:cxnLst/>
              <a:rect l="l" t="t" r="r" b="b"/>
              <a:pathLst>
                <a:path w="5591" h="8032" extrusionOk="0">
                  <a:moveTo>
                    <a:pt x="3087" y="1436"/>
                  </a:moveTo>
                  <a:cubicBezTo>
                    <a:pt x="3288" y="1436"/>
                    <a:pt x="3482" y="1515"/>
                    <a:pt x="3616" y="1672"/>
                  </a:cubicBezTo>
                  <a:cubicBezTo>
                    <a:pt x="3744" y="1851"/>
                    <a:pt x="3796" y="2057"/>
                    <a:pt x="3796" y="2262"/>
                  </a:cubicBezTo>
                  <a:cubicBezTo>
                    <a:pt x="3796" y="2390"/>
                    <a:pt x="3770" y="2518"/>
                    <a:pt x="3719" y="2646"/>
                  </a:cubicBezTo>
                  <a:cubicBezTo>
                    <a:pt x="3667" y="2749"/>
                    <a:pt x="3591" y="2852"/>
                    <a:pt x="3514" y="2928"/>
                  </a:cubicBezTo>
                  <a:cubicBezTo>
                    <a:pt x="3411" y="3005"/>
                    <a:pt x="3308" y="3057"/>
                    <a:pt x="3206" y="3082"/>
                  </a:cubicBezTo>
                  <a:cubicBezTo>
                    <a:pt x="3129" y="3134"/>
                    <a:pt x="3026" y="3134"/>
                    <a:pt x="2924" y="3134"/>
                  </a:cubicBezTo>
                  <a:lnTo>
                    <a:pt x="1616" y="3134"/>
                  </a:lnTo>
                  <a:lnTo>
                    <a:pt x="1616" y="1441"/>
                  </a:lnTo>
                  <a:lnTo>
                    <a:pt x="3001" y="1441"/>
                  </a:lnTo>
                  <a:cubicBezTo>
                    <a:pt x="3030" y="1438"/>
                    <a:pt x="3058" y="1436"/>
                    <a:pt x="3087" y="1436"/>
                  </a:cubicBezTo>
                  <a:close/>
                  <a:moveTo>
                    <a:pt x="2949" y="4595"/>
                  </a:moveTo>
                  <a:cubicBezTo>
                    <a:pt x="3232" y="4595"/>
                    <a:pt x="3488" y="4672"/>
                    <a:pt x="3719" y="4852"/>
                  </a:cubicBezTo>
                  <a:cubicBezTo>
                    <a:pt x="3924" y="5057"/>
                    <a:pt x="4026" y="5339"/>
                    <a:pt x="4001" y="5621"/>
                  </a:cubicBezTo>
                  <a:cubicBezTo>
                    <a:pt x="4026" y="5877"/>
                    <a:pt x="3924" y="6134"/>
                    <a:pt x="3744" y="6313"/>
                  </a:cubicBezTo>
                  <a:cubicBezTo>
                    <a:pt x="3520" y="6493"/>
                    <a:pt x="3255" y="6574"/>
                    <a:pt x="3003" y="6574"/>
                  </a:cubicBezTo>
                  <a:cubicBezTo>
                    <a:pt x="2968" y="6574"/>
                    <a:pt x="2933" y="6573"/>
                    <a:pt x="2898" y="6570"/>
                  </a:cubicBezTo>
                  <a:lnTo>
                    <a:pt x="1616" y="6570"/>
                  </a:lnTo>
                  <a:lnTo>
                    <a:pt x="1616" y="4595"/>
                  </a:lnTo>
                  <a:close/>
                  <a:moveTo>
                    <a:pt x="2969" y="0"/>
                  </a:moveTo>
                  <a:cubicBezTo>
                    <a:pt x="2920" y="0"/>
                    <a:pt x="2871" y="2"/>
                    <a:pt x="2821" y="5"/>
                  </a:cubicBezTo>
                  <a:lnTo>
                    <a:pt x="898" y="5"/>
                  </a:lnTo>
                  <a:cubicBezTo>
                    <a:pt x="874" y="3"/>
                    <a:pt x="850" y="1"/>
                    <a:pt x="827" y="1"/>
                  </a:cubicBezTo>
                  <a:cubicBezTo>
                    <a:pt x="620" y="1"/>
                    <a:pt x="418" y="98"/>
                    <a:pt x="257" y="236"/>
                  </a:cubicBezTo>
                  <a:cubicBezTo>
                    <a:pt x="103" y="364"/>
                    <a:pt x="1" y="595"/>
                    <a:pt x="1" y="826"/>
                  </a:cubicBezTo>
                  <a:lnTo>
                    <a:pt x="1" y="7211"/>
                  </a:lnTo>
                  <a:cubicBezTo>
                    <a:pt x="1" y="7416"/>
                    <a:pt x="103" y="7647"/>
                    <a:pt x="257" y="7775"/>
                  </a:cubicBezTo>
                  <a:cubicBezTo>
                    <a:pt x="437" y="7954"/>
                    <a:pt x="667" y="8031"/>
                    <a:pt x="898" y="8031"/>
                  </a:cubicBezTo>
                  <a:lnTo>
                    <a:pt x="2770" y="8031"/>
                  </a:lnTo>
                  <a:cubicBezTo>
                    <a:pt x="3180" y="8031"/>
                    <a:pt x="3565" y="7980"/>
                    <a:pt x="3949" y="7852"/>
                  </a:cubicBezTo>
                  <a:cubicBezTo>
                    <a:pt x="4283" y="7724"/>
                    <a:pt x="4591" y="7570"/>
                    <a:pt x="4847" y="7339"/>
                  </a:cubicBezTo>
                  <a:cubicBezTo>
                    <a:pt x="5334" y="6903"/>
                    <a:pt x="5591" y="6288"/>
                    <a:pt x="5591" y="5647"/>
                  </a:cubicBezTo>
                  <a:cubicBezTo>
                    <a:pt x="5591" y="5416"/>
                    <a:pt x="5565" y="5185"/>
                    <a:pt x="5462" y="4980"/>
                  </a:cubicBezTo>
                  <a:cubicBezTo>
                    <a:pt x="5385" y="4800"/>
                    <a:pt x="5283" y="4621"/>
                    <a:pt x="5155" y="4493"/>
                  </a:cubicBezTo>
                  <a:cubicBezTo>
                    <a:pt x="5026" y="4339"/>
                    <a:pt x="4873" y="4211"/>
                    <a:pt x="4693" y="4108"/>
                  </a:cubicBezTo>
                  <a:cubicBezTo>
                    <a:pt x="4539" y="4005"/>
                    <a:pt x="4360" y="3929"/>
                    <a:pt x="4180" y="3852"/>
                  </a:cubicBezTo>
                  <a:cubicBezTo>
                    <a:pt x="4514" y="3698"/>
                    <a:pt x="4796" y="3493"/>
                    <a:pt x="5026" y="3211"/>
                  </a:cubicBezTo>
                  <a:cubicBezTo>
                    <a:pt x="5257" y="2928"/>
                    <a:pt x="5385" y="2595"/>
                    <a:pt x="5385" y="2236"/>
                  </a:cubicBezTo>
                  <a:cubicBezTo>
                    <a:pt x="5385" y="1954"/>
                    <a:pt x="5309" y="1672"/>
                    <a:pt x="5206" y="1390"/>
                  </a:cubicBezTo>
                  <a:cubicBezTo>
                    <a:pt x="5103" y="1133"/>
                    <a:pt x="4950" y="877"/>
                    <a:pt x="4744" y="672"/>
                  </a:cubicBezTo>
                  <a:cubicBezTo>
                    <a:pt x="4514" y="467"/>
                    <a:pt x="4232" y="287"/>
                    <a:pt x="3924" y="185"/>
                  </a:cubicBezTo>
                  <a:cubicBezTo>
                    <a:pt x="3611" y="73"/>
                    <a:pt x="3299" y="0"/>
                    <a:pt x="29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2"/>
            <p:cNvSpPr/>
            <p:nvPr/>
          </p:nvSpPr>
          <p:spPr>
            <a:xfrm>
              <a:off x="7683212" y="3558332"/>
              <a:ext cx="404431" cy="632908"/>
            </a:xfrm>
            <a:custGeom>
              <a:avLst/>
              <a:gdLst/>
              <a:ahLst/>
              <a:cxnLst/>
              <a:rect l="l" t="t" r="r" b="b"/>
              <a:pathLst>
                <a:path w="5001" h="7826" extrusionOk="0">
                  <a:moveTo>
                    <a:pt x="2744" y="0"/>
                  </a:moveTo>
                  <a:cubicBezTo>
                    <a:pt x="2334" y="0"/>
                    <a:pt x="1924" y="77"/>
                    <a:pt x="1514" y="205"/>
                  </a:cubicBezTo>
                  <a:cubicBezTo>
                    <a:pt x="1180" y="334"/>
                    <a:pt x="898" y="539"/>
                    <a:pt x="667" y="795"/>
                  </a:cubicBezTo>
                  <a:cubicBezTo>
                    <a:pt x="437" y="1052"/>
                    <a:pt x="257" y="1359"/>
                    <a:pt x="155" y="1693"/>
                  </a:cubicBezTo>
                  <a:cubicBezTo>
                    <a:pt x="52" y="2052"/>
                    <a:pt x="1" y="2462"/>
                    <a:pt x="1" y="2846"/>
                  </a:cubicBezTo>
                  <a:lnTo>
                    <a:pt x="1" y="5000"/>
                  </a:lnTo>
                  <a:cubicBezTo>
                    <a:pt x="1" y="5385"/>
                    <a:pt x="52" y="5770"/>
                    <a:pt x="155" y="6154"/>
                  </a:cubicBezTo>
                  <a:cubicBezTo>
                    <a:pt x="257" y="6488"/>
                    <a:pt x="437" y="6795"/>
                    <a:pt x="667" y="7052"/>
                  </a:cubicBezTo>
                  <a:cubicBezTo>
                    <a:pt x="898" y="7308"/>
                    <a:pt x="1180" y="7513"/>
                    <a:pt x="1514" y="7616"/>
                  </a:cubicBezTo>
                  <a:cubicBezTo>
                    <a:pt x="1872" y="7750"/>
                    <a:pt x="2230" y="7826"/>
                    <a:pt x="2588" y="7826"/>
                  </a:cubicBezTo>
                  <a:cubicBezTo>
                    <a:pt x="2640" y="7826"/>
                    <a:pt x="2692" y="7824"/>
                    <a:pt x="2744" y="7821"/>
                  </a:cubicBezTo>
                  <a:cubicBezTo>
                    <a:pt x="3026" y="7821"/>
                    <a:pt x="3309" y="7795"/>
                    <a:pt x="3591" y="7744"/>
                  </a:cubicBezTo>
                  <a:cubicBezTo>
                    <a:pt x="3847" y="7693"/>
                    <a:pt x="4078" y="7590"/>
                    <a:pt x="4309" y="7488"/>
                  </a:cubicBezTo>
                  <a:cubicBezTo>
                    <a:pt x="4488" y="7385"/>
                    <a:pt x="4668" y="7257"/>
                    <a:pt x="4796" y="7129"/>
                  </a:cubicBezTo>
                  <a:cubicBezTo>
                    <a:pt x="4924" y="7001"/>
                    <a:pt x="5001" y="6847"/>
                    <a:pt x="5001" y="6667"/>
                  </a:cubicBezTo>
                  <a:cubicBezTo>
                    <a:pt x="5001" y="6488"/>
                    <a:pt x="4924" y="6334"/>
                    <a:pt x="4796" y="6206"/>
                  </a:cubicBezTo>
                  <a:cubicBezTo>
                    <a:pt x="4684" y="6094"/>
                    <a:pt x="4514" y="6021"/>
                    <a:pt x="4354" y="6021"/>
                  </a:cubicBezTo>
                  <a:cubicBezTo>
                    <a:pt x="4330" y="6021"/>
                    <a:pt x="4306" y="6023"/>
                    <a:pt x="4283" y="6026"/>
                  </a:cubicBezTo>
                  <a:cubicBezTo>
                    <a:pt x="4255" y="6019"/>
                    <a:pt x="4230" y="6016"/>
                    <a:pt x="4205" y="6016"/>
                  </a:cubicBezTo>
                  <a:cubicBezTo>
                    <a:pt x="4137" y="6016"/>
                    <a:pt x="4076" y="6040"/>
                    <a:pt x="4001" y="6077"/>
                  </a:cubicBezTo>
                  <a:lnTo>
                    <a:pt x="3821" y="6180"/>
                  </a:lnTo>
                  <a:lnTo>
                    <a:pt x="3719" y="6257"/>
                  </a:lnTo>
                  <a:cubicBezTo>
                    <a:pt x="3565" y="6334"/>
                    <a:pt x="3437" y="6385"/>
                    <a:pt x="3283" y="6436"/>
                  </a:cubicBezTo>
                  <a:cubicBezTo>
                    <a:pt x="3126" y="6481"/>
                    <a:pt x="2963" y="6502"/>
                    <a:pt x="2802" y="6502"/>
                  </a:cubicBezTo>
                  <a:cubicBezTo>
                    <a:pt x="2597" y="6502"/>
                    <a:pt x="2393" y="6468"/>
                    <a:pt x="2206" y="6411"/>
                  </a:cubicBezTo>
                  <a:cubicBezTo>
                    <a:pt x="2026" y="6334"/>
                    <a:pt x="1898" y="6231"/>
                    <a:pt x="1796" y="6103"/>
                  </a:cubicBezTo>
                  <a:cubicBezTo>
                    <a:pt x="1693" y="5949"/>
                    <a:pt x="1616" y="5795"/>
                    <a:pt x="1591" y="5616"/>
                  </a:cubicBezTo>
                  <a:cubicBezTo>
                    <a:pt x="1539" y="5411"/>
                    <a:pt x="1514" y="5206"/>
                    <a:pt x="1514" y="4975"/>
                  </a:cubicBezTo>
                  <a:lnTo>
                    <a:pt x="1514" y="2846"/>
                  </a:lnTo>
                  <a:cubicBezTo>
                    <a:pt x="1514" y="2641"/>
                    <a:pt x="1539" y="2411"/>
                    <a:pt x="1591" y="2205"/>
                  </a:cubicBezTo>
                  <a:cubicBezTo>
                    <a:pt x="1616" y="2026"/>
                    <a:pt x="1693" y="1872"/>
                    <a:pt x="1796" y="1718"/>
                  </a:cubicBezTo>
                  <a:cubicBezTo>
                    <a:pt x="1924" y="1590"/>
                    <a:pt x="2052" y="1487"/>
                    <a:pt x="2206" y="1436"/>
                  </a:cubicBezTo>
                  <a:cubicBezTo>
                    <a:pt x="2411" y="1359"/>
                    <a:pt x="2616" y="1308"/>
                    <a:pt x="2821" y="1308"/>
                  </a:cubicBezTo>
                  <a:cubicBezTo>
                    <a:pt x="2975" y="1308"/>
                    <a:pt x="3155" y="1334"/>
                    <a:pt x="3309" y="1385"/>
                  </a:cubicBezTo>
                  <a:cubicBezTo>
                    <a:pt x="3437" y="1436"/>
                    <a:pt x="3591" y="1487"/>
                    <a:pt x="3719" y="1590"/>
                  </a:cubicBezTo>
                  <a:lnTo>
                    <a:pt x="3821" y="1641"/>
                  </a:lnTo>
                  <a:cubicBezTo>
                    <a:pt x="3898" y="1693"/>
                    <a:pt x="3975" y="1718"/>
                    <a:pt x="4027" y="1769"/>
                  </a:cubicBezTo>
                  <a:cubicBezTo>
                    <a:pt x="4103" y="1795"/>
                    <a:pt x="4180" y="1821"/>
                    <a:pt x="4283" y="1821"/>
                  </a:cubicBezTo>
                  <a:cubicBezTo>
                    <a:pt x="4462" y="1821"/>
                    <a:pt x="4668" y="1744"/>
                    <a:pt x="4796" y="1616"/>
                  </a:cubicBezTo>
                  <a:cubicBezTo>
                    <a:pt x="4924" y="1513"/>
                    <a:pt x="5001" y="1334"/>
                    <a:pt x="5001" y="1180"/>
                  </a:cubicBezTo>
                  <a:cubicBezTo>
                    <a:pt x="5001" y="1000"/>
                    <a:pt x="4924" y="846"/>
                    <a:pt x="4796" y="718"/>
                  </a:cubicBezTo>
                  <a:cubicBezTo>
                    <a:pt x="4668" y="564"/>
                    <a:pt x="4488" y="436"/>
                    <a:pt x="4309" y="359"/>
                  </a:cubicBezTo>
                  <a:cubicBezTo>
                    <a:pt x="4078" y="231"/>
                    <a:pt x="3847" y="154"/>
                    <a:pt x="3591" y="103"/>
                  </a:cubicBezTo>
                  <a:cubicBezTo>
                    <a:pt x="3309" y="51"/>
                    <a:pt x="3026" y="0"/>
                    <a:pt x="27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4"/>
          <p:cNvSpPr/>
          <p:nvPr/>
        </p:nvSpPr>
        <p:spPr>
          <a:xfrm rot="213351" flipH="1">
            <a:off x="1667358" y="978954"/>
            <a:ext cx="5809284" cy="31858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4"/>
          <p:cNvSpPr txBox="1">
            <a:spLocks noGrp="1"/>
          </p:cNvSpPr>
          <p:nvPr>
            <p:ph type="title"/>
          </p:nvPr>
        </p:nvSpPr>
        <p:spPr>
          <a:xfrm>
            <a:off x="2374800" y="2517700"/>
            <a:ext cx="4394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CHALLENGES</a:t>
            </a:r>
            <a:endParaRPr sz="3200" dirty="0"/>
          </a:p>
        </p:txBody>
      </p:sp>
      <p:sp>
        <p:nvSpPr>
          <p:cNvPr id="333" name="Google Shape;333;p34"/>
          <p:cNvSpPr txBox="1">
            <a:spLocks noGrp="1"/>
          </p:cNvSpPr>
          <p:nvPr>
            <p:ph type="title" idx="2"/>
          </p:nvPr>
        </p:nvSpPr>
        <p:spPr>
          <a:xfrm>
            <a:off x="2374800" y="1340150"/>
            <a:ext cx="4394400" cy="131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334" name="Google Shape;334;p34"/>
          <p:cNvSpPr txBox="1">
            <a:spLocks noGrp="1"/>
          </p:cNvSpPr>
          <p:nvPr>
            <p:ph type="subTitle" idx="1"/>
          </p:nvPr>
        </p:nvSpPr>
        <p:spPr>
          <a:xfrm>
            <a:off x="2374800" y="3408475"/>
            <a:ext cx="4394400" cy="442800"/>
          </a:xfrm>
          <a:prstGeom prst="rect">
            <a:avLst/>
          </a:prstGeom>
        </p:spPr>
        <p:txBody>
          <a:bodyPr spcFirstLastPara="1" wrap="square" lIns="91425" tIns="91425" rIns="91425" bIns="91425" anchor="t" anchorCtr="0">
            <a:noAutofit/>
          </a:bodyPr>
          <a:lstStyle/>
          <a:p>
            <a:pPr marL="0" lvl="0" indent="0"/>
            <a:r>
              <a:rPr lang="en-SG" dirty="0"/>
              <a:t>What kind of challenges </a:t>
            </a:r>
            <a:r>
              <a:rPr lang="en-SG" dirty="0" err="1"/>
              <a:t>arised</a:t>
            </a:r>
            <a:endParaRPr lang="en-SG" dirty="0"/>
          </a:p>
          <a:p>
            <a:pPr marL="0" lvl="0" indent="0"/>
            <a:endParaRPr lang="en-SG" dirty="0"/>
          </a:p>
        </p:txBody>
      </p:sp>
      <p:grpSp>
        <p:nvGrpSpPr>
          <p:cNvPr id="335" name="Google Shape;335;p34"/>
          <p:cNvGrpSpPr/>
          <p:nvPr/>
        </p:nvGrpSpPr>
        <p:grpSpPr>
          <a:xfrm rot="-2026318">
            <a:off x="6264543" y="-8947"/>
            <a:ext cx="2674335" cy="2862666"/>
            <a:chOff x="6201089" y="32925"/>
            <a:chExt cx="699625" cy="748894"/>
          </a:xfrm>
        </p:grpSpPr>
        <p:sp>
          <p:nvSpPr>
            <p:cNvPr id="336" name="Google Shape;336;p34"/>
            <p:cNvSpPr/>
            <p:nvPr/>
          </p:nvSpPr>
          <p:spPr>
            <a:xfrm>
              <a:off x="6201089" y="32925"/>
              <a:ext cx="699625" cy="748894"/>
            </a:xfrm>
            <a:custGeom>
              <a:avLst/>
              <a:gdLst/>
              <a:ahLst/>
              <a:cxnLst/>
              <a:rect l="l" t="t" r="r" b="b"/>
              <a:pathLst>
                <a:path w="19156" h="20505" extrusionOk="0">
                  <a:moveTo>
                    <a:pt x="5667" y="0"/>
                  </a:moveTo>
                  <a:lnTo>
                    <a:pt x="0" y="15796"/>
                  </a:lnTo>
                  <a:lnTo>
                    <a:pt x="12950" y="20463"/>
                  </a:lnTo>
                  <a:cubicBezTo>
                    <a:pt x="13029" y="20491"/>
                    <a:pt x="13108" y="20505"/>
                    <a:pt x="13185" y="20505"/>
                  </a:cubicBezTo>
                  <a:cubicBezTo>
                    <a:pt x="13456" y="20505"/>
                    <a:pt x="13696" y="20338"/>
                    <a:pt x="13796" y="20078"/>
                  </a:cubicBezTo>
                  <a:lnTo>
                    <a:pt x="19053" y="5539"/>
                  </a:lnTo>
                  <a:cubicBezTo>
                    <a:pt x="19155" y="5180"/>
                    <a:pt x="18976" y="4795"/>
                    <a:pt x="18642" y="4693"/>
                  </a:cubicBezTo>
                  <a:lnTo>
                    <a:pt x="56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a:off x="6301309" y="69448"/>
              <a:ext cx="221984" cy="581621"/>
            </a:xfrm>
            <a:custGeom>
              <a:avLst/>
              <a:gdLst/>
              <a:ahLst/>
              <a:cxnLst/>
              <a:rect l="l" t="t" r="r" b="b"/>
              <a:pathLst>
                <a:path w="6078" h="15925" extrusionOk="0">
                  <a:moveTo>
                    <a:pt x="5693" y="0"/>
                  </a:moveTo>
                  <a:lnTo>
                    <a:pt x="0" y="15796"/>
                  </a:lnTo>
                  <a:lnTo>
                    <a:pt x="385" y="15924"/>
                  </a:lnTo>
                  <a:lnTo>
                    <a:pt x="6077" y="129"/>
                  </a:lnTo>
                  <a:lnTo>
                    <a:pt x="56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a:off x="6467052" y="311088"/>
              <a:ext cx="293166" cy="199486"/>
            </a:xfrm>
            <a:custGeom>
              <a:avLst/>
              <a:gdLst/>
              <a:ahLst/>
              <a:cxnLst/>
              <a:rect l="l" t="t" r="r" b="b"/>
              <a:pathLst>
                <a:path w="8027" h="5462" extrusionOk="0">
                  <a:moveTo>
                    <a:pt x="1052" y="0"/>
                  </a:moveTo>
                  <a:lnTo>
                    <a:pt x="1" y="2949"/>
                  </a:lnTo>
                  <a:lnTo>
                    <a:pt x="6975" y="5462"/>
                  </a:lnTo>
                  <a:lnTo>
                    <a:pt x="8027" y="2513"/>
                  </a:lnTo>
                  <a:lnTo>
                    <a:pt x="10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a:off x="6354670" y="100347"/>
              <a:ext cx="91598" cy="91014"/>
            </a:xfrm>
            <a:custGeom>
              <a:avLst/>
              <a:gdLst/>
              <a:ahLst/>
              <a:cxnLst/>
              <a:rect l="l" t="t" r="r" b="b"/>
              <a:pathLst>
                <a:path w="2508" h="2492" extrusionOk="0">
                  <a:moveTo>
                    <a:pt x="821" y="1"/>
                  </a:moveTo>
                  <a:lnTo>
                    <a:pt x="693" y="334"/>
                  </a:lnTo>
                  <a:cubicBezTo>
                    <a:pt x="796" y="334"/>
                    <a:pt x="898" y="360"/>
                    <a:pt x="1001" y="385"/>
                  </a:cubicBezTo>
                  <a:cubicBezTo>
                    <a:pt x="2015" y="754"/>
                    <a:pt x="1620" y="2160"/>
                    <a:pt x="710" y="2160"/>
                  </a:cubicBezTo>
                  <a:cubicBezTo>
                    <a:pt x="608" y="2160"/>
                    <a:pt x="499" y="2142"/>
                    <a:pt x="385" y="2103"/>
                  </a:cubicBezTo>
                  <a:cubicBezTo>
                    <a:pt x="283" y="2052"/>
                    <a:pt x="206" y="2001"/>
                    <a:pt x="129" y="1949"/>
                  </a:cubicBezTo>
                  <a:lnTo>
                    <a:pt x="1" y="2257"/>
                  </a:lnTo>
                  <a:cubicBezTo>
                    <a:pt x="78" y="2308"/>
                    <a:pt x="180" y="2360"/>
                    <a:pt x="257" y="2411"/>
                  </a:cubicBezTo>
                  <a:cubicBezTo>
                    <a:pt x="417" y="2466"/>
                    <a:pt x="569" y="2491"/>
                    <a:pt x="713" y="2491"/>
                  </a:cubicBezTo>
                  <a:cubicBezTo>
                    <a:pt x="1969" y="2491"/>
                    <a:pt x="2508" y="561"/>
                    <a:pt x="1103" y="78"/>
                  </a:cubicBezTo>
                  <a:cubicBezTo>
                    <a:pt x="1001" y="52"/>
                    <a:pt x="924" y="26"/>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6309709" y="225842"/>
              <a:ext cx="91379" cy="90320"/>
            </a:xfrm>
            <a:custGeom>
              <a:avLst/>
              <a:gdLst/>
              <a:ahLst/>
              <a:cxnLst/>
              <a:rect l="l" t="t" r="r" b="b"/>
              <a:pathLst>
                <a:path w="2502" h="2473" extrusionOk="0">
                  <a:moveTo>
                    <a:pt x="821" y="1"/>
                  </a:moveTo>
                  <a:lnTo>
                    <a:pt x="693" y="308"/>
                  </a:lnTo>
                  <a:cubicBezTo>
                    <a:pt x="796" y="308"/>
                    <a:pt x="898" y="334"/>
                    <a:pt x="1001" y="360"/>
                  </a:cubicBezTo>
                  <a:cubicBezTo>
                    <a:pt x="2010" y="727"/>
                    <a:pt x="1624" y="2141"/>
                    <a:pt x="724" y="2141"/>
                  </a:cubicBezTo>
                  <a:cubicBezTo>
                    <a:pt x="618" y="2141"/>
                    <a:pt x="504" y="2121"/>
                    <a:pt x="386" y="2078"/>
                  </a:cubicBezTo>
                  <a:cubicBezTo>
                    <a:pt x="283" y="2026"/>
                    <a:pt x="206" y="1975"/>
                    <a:pt x="129" y="1924"/>
                  </a:cubicBezTo>
                  <a:lnTo>
                    <a:pt x="1" y="2257"/>
                  </a:lnTo>
                  <a:cubicBezTo>
                    <a:pt x="78" y="2309"/>
                    <a:pt x="180" y="2334"/>
                    <a:pt x="257" y="2385"/>
                  </a:cubicBezTo>
                  <a:cubicBezTo>
                    <a:pt x="424" y="2446"/>
                    <a:pt x="582" y="2473"/>
                    <a:pt x="730" y="2473"/>
                  </a:cubicBezTo>
                  <a:cubicBezTo>
                    <a:pt x="1974" y="2473"/>
                    <a:pt x="2501" y="556"/>
                    <a:pt x="1103" y="52"/>
                  </a:cubicBezTo>
                  <a:cubicBezTo>
                    <a:pt x="1001" y="26"/>
                    <a:pt x="924" y="1"/>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6264786" y="350423"/>
              <a:ext cx="91343" cy="90320"/>
            </a:xfrm>
            <a:custGeom>
              <a:avLst/>
              <a:gdLst/>
              <a:ahLst/>
              <a:cxnLst/>
              <a:rect l="l" t="t" r="r" b="b"/>
              <a:pathLst>
                <a:path w="2501" h="2473" extrusionOk="0">
                  <a:moveTo>
                    <a:pt x="821" y="0"/>
                  </a:moveTo>
                  <a:lnTo>
                    <a:pt x="692" y="333"/>
                  </a:lnTo>
                  <a:cubicBezTo>
                    <a:pt x="795" y="333"/>
                    <a:pt x="898" y="333"/>
                    <a:pt x="1000" y="385"/>
                  </a:cubicBezTo>
                  <a:cubicBezTo>
                    <a:pt x="2009" y="729"/>
                    <a:pt x="1623" y="2140"/>
                    <a:pt x="723" y="2140"/>
                  </a:cubicBezTo>
                  <a:cubicBezTo>
                    <a:pt x="617" y="2140"/>
                    <a:pt x="504" y="2120"/>
                    <a:pt x="385" y="2077"/>
                  </a:cubicBezTo>
                  <a:cubicBezTo>
                    <a:pt x="282" y="2052"/>
                    <a:pt x="205" y="2000"/>
                    <a:pt x="128" y="1923"/>
                  </a:cubicBezTo>
                  <a:lnTo>
                    <a:pt x="0" y="2257"/>
                  </a:lnTo>
                  <a:cubicBezTo>
                    <a:pt x="77" y="2308"/>
                    <a:pt x="180" y="2359"/>
                    <a:pt x="256" y="2385"/>
                  </a:cubicBezTo>
                  <a:cubicBezTo>
                    <a:pt x="423" y="2445"/>
                    <a:pt x="581" y="2472"/>
                    <a:pt x="730" y="2472"/>
                  </a:cubicBezTo>
                  <a:cubicBezTo>
                    <a:pt x="1974" y="2472"/>
                    <a:pt x="2500" y="555"/>
                    <a:pt x="1103" y="51"/>
                  </a:cubicBezTo>
                  <a:cubicBezTo>
                    <a:pt x="1000" y="26"/>
                    <a:pt x="923" y="0"/>
                    <a:pt x="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4"/>
            <p:cNvSpPr/>
            <p:nvPr/>
          </p:nvSpPr>
          <p:spPr>
            <a:xfrm>
              <a:off x="6219825" y="474969"/>
              <a:ext cx="91343" cy="90320"/>
            </a:xfrm>
            <a:custGeom>
              <a:avLst/>
              <a:gdLst/>
              <a:ahLst/>
              <a:cxnLst/>
              <a:rect l="l" t="t" r="r" b="b"/>
              <a:pathLst>
                <a:path w="2501" h="2473" extrusionOk="0">
                  <a:moveTo>
                    <a:pt x="821" y="1"/>
                  </a:moveTo>
                  <a:lnTo>
                    <a:pt x="693" y="334"/>
                  </a:lnTo>
                  <a:cubicBezTo>
                    <a:pt x="795" y="334"/>
                    <a:pt x="898" y="334"/>
                    <a:pt x="1000" y="385"/>
                  </a:cubicBezTo>
                  <a:cubicBezTo>
                    <a:pt x="2008" y="752"/>
                    <a:pt x="1625" y="2141"/>
                    <a:pt x="727" y="2141"/>
                  </a:cubicBezTo>
                  <a:cubicBezTo>
                    <a:pt x="620" y="2141"/>
                    <a:pt x="505" y="2121"/>
                    <a:pt x="385" y="2078"/>
                  </a:cubicBezTo>
                  <a:cubicBezTo>
                    <a:pt x="282" y="2052"/>
                    <a:pt x="205" y="2001"/>
                    <a:pt x="128" y="1949"/>
                  </a:cubicBezTo>
                  <a:lnTo>
                    <a:pt x="0" y="2257"/>
                  </a:lnTo>
                  <a:cubicBezTo>
                    <a:pt x="77" y="2308"/>
                    <a:pt x="180" y="2360"/>
                    <a:pt x="257" y="2385"/>
                  </a:cubicBezTo>
                  <a:cubicBezTo>
                    <a:pt x="423" y="2445"/>
                    <a:pt x="582" y="2473"/>
                    <a:pt x="730" y="2473"/>
                  </a:cubicBezTo>
                  <a:cubicBezTo>
                    <a:pt x="1974" y="2473"/>
                    <a:pt x="2500" y="556"/>
                    <a:pt x="1103" y="52"/>
                  </a:cubicBezTo>
                  <a:lnTo>
                    <a:pt x="1103" y="52"/>
                  </a:lnTo>
                  <a:lnTo>
                    <a:pt x="1103" y="78"/>
                  </a:lnTo>
                  <a:cubicBezTo>
                    <a:pt x="1000" y="26"/>
                    <a:pt x="923" y="26"/>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4"/>
            <p:cNvSpPr/>
            <p:nvPr/>
          </p:nvSpPr>
          <p:spPr>
            <a:xfrm>
              <a:off x="6363107" y="137820"/>
              <a:ext cx="19686" cy="7524"/>
            </a:xfrm>
            <a:custGeom>
              <a:avLst/>
              <a:gdLst/>
              <a:ahLst/>
              <a:cxnLst/>
              <a:rect l="l" t="t" r="r" b="b"/>
              <a:pathLst>
                <a:path w="539" h="206" fill="none" extrusionOk="0">
                  <a:moveTo>
                    <a:pt x="0" y="0"/>
                  </a:moveTo>
                  <a:lnTo>
                    <a:pt x="539" y="205"/>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4"/>
            <p:cNvSpPr/>
            <p:nvPr/>
          </p:nvSpPr>
          <p:spPr>
            <a:xfrm>
              <a:off x="6318146" y="264265"/>
              <a:ext cx="18773" cy="6574"/>
            </a:xfrm>
            <a:custGeom>
              <a:avLst/>
              <a:gdLst/>
              <a:ahLst/>
              <a:cxnLst/>
              <a:rect l="l" t="t" r="r" b="b"/>
              <a:pathLst>
                <a:path w="514" h="180" fill="none" extrusionOk="0">
                  <a:moveTo>
                    <a:pt x="1" y="0"/>
                  </a:moveTo>
                  <a:lnTo>
                    <a:pt x="513" y="180"/>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4"/>
            <p:cNvSpPr/>
            <p:nvPr/>
          </p:nvSpPr>
          <p:spPr>
            <a:xfrm>
              <a:off x="6272273" y="389759"/>
              <a:ext cx="19686" cy="7524"/>
            </a:xfrm>
            <a:custGeom>
              <a:avLst/>
              <a:gdLst/>
              <a:ahLst/>
              <a:cxnLst/>
              <a:rect l="l" t="t" r="r" b="b"/>
              <a:pathLst>
                <a:path w="539" h="206" fill="none" extrusionOk="0">
                  <a:moveTo>
                    <a:pt x="0" y="0"/>
                  </a:moveTo>
                  <a:lnTo>
                    <a:pt x="539" y="205"/>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a:off x="6227313" y="516167"/>
              <a:ext cx="18773" cy="6611"/>
            </a:xfrm>
            <a:custGeom>
              <a:avLst/>
              <a:gdLst/>
              <a:ahLst/>
              <a:cxnLst/>
              <a:rect l="l" t="t" r="r" b="b"/>
              <a:pathLst>
                <a:path w="514" h="181" fill="none" extrusionOk="0">
                  <a:moveTo>
                    <a:pt x="0" y="1"/>
                  </a:moveTo>
                  <a:lnTo>
                    <a:pt x="513" y="180"/>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59286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5"/>
          <p:cNvSpPr/>
          <p:nvPr/>
        </p:nvSpPr>
        <p:spPr>
          <a:xfrm rot="-196630">
            <a:off x="4381405" y="472535"/>
            <a:ext cx="4182540" cy="419844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5"/>
          <p:cNvSpPr txBox="1">
            <a:spLocks noGrp="1"/>
          </p:cNvSpPr>
          <p:nvPr>
            <p:ph type="title"/>
          </p:nvPr>
        </p:nvSpPr>
        <p:spPr>
          <a:xfrm>
            <a:off x="713225" y="539500"/>
            <a:ext cx="2593500" cy="10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GOAL</a:t>
            </a:r>
            <a:endParaRPr dirty="0"/>
          </a:p>
        </p:txBody>
      </p:sp>
      <p:sp>
        <p:nvSpPr>
          <p:cNvPr id="353" name="Google Shape;353;p35"/>
          <p:cNvSpPr txBox="1">
            <a:spLocks noGrp="1"/>
          </p:cNvSpPr>
          <p:nvPr>
            <p:ph type="subTitle" idx="1"/>
          </p:nvPr>
        </p:nvSpPr>
        <p:spPr>
          <a:xfrm>
            <a:off x="713225" y="2320150"/>
            <a:ext cx="3306000" cy="22838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As a Data Science student who is about to graduate, I will like to find out if there are missing skillsets, knowledge, </a:t>
            </a:r>
            <a:r>
              <a:rPr lang="en" dirty="0" err="1"/>
              <a:t>etc</a:t>
            </a:r>
            <a:r>
              <a:rPr lang="en" dirty="0"/>
              <a:t> that I can address before entering the job market and the areas that I can work on to progress well in my Data Science career</a:t>
            </a:r>
            <a:endParaRPr dirty="0"/>
          </a:p>
        </p:txBody>
      </p:sp>
      <p:pic>
        <p:nvPicPr>
          <p:cNvPr id="354" name="Google Shape;354;p35"/>
          <p:cNvPicPr preferRelativeResize="0"/>
          <p:nvPr/>
        </p:nvPicPr>
        <p:blipFill rotWithShape="1">
          <a:blip r:embed="rId3">
            <a:alphaModFix/>
          </a:blip>
          <a:srcRect t="3563" b="23411"/>
          <a:stretch/>
        </p:blipFill>
        <p:spPr>
          <a:xfrm>
            <a:off x="4857813" y="805125"/>
            <a:ext cx="3229826" cy="3533400"/>
          </a:xfrm>
          <a:prstGeom prst="rect">
            <a:avLst/>
          </a:prstGeom>
          <a:noFill/>
          <a:ln>
            <a:noFill/>
          </a:ln>
        </p:spPr>
      </p:pic>
      <p:sp>
        <p:nvSpPr>
          <p:cNvPr id="355" name="Google Shape;355;p35"/>
          <p:cNvSpPr/>
          <p:nvPr/>
        </p:nvSpPr>
        <p:spPr>
          <a:xfrm rot="-7200021">
            <a:off x="8074089" y="201926"/>
            <a:ext cx="755927" cy="675153"/>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CHALLENGES</a:t>
            </a:r>
            <a:endParaRPr dirty="0"/>
          </a:p>
        </p:txBody>
      </p:sp>
      <p:sp>
        <p:nvSpPr>
          <p:cNvPr id="363" name="Google Shape;363;p36"/>
          <p:cNvSpPr txBox="1">
            <a:spLocks noGrp="1"/>
          </p:cNvSpPr>
          <p:nvPr>
            <p:ph type="subTitle" idx="1"/>
          </p:nvPr>
        </p:nvSpPr>
        <p:spPr>
          <a:xfrm>
            <a:off x="609599" y="1603160"/>
            <a:ext cx="7821126" cy="3178905"/>
          </a:xfrm>
          <a:prstGeom prst="rect">
            <a:avLst/>
          </a:prstGeom>
        </p:spPr>
        <p:txBody>
          <a:bodyPr spcFirstLastPara="1" wrap="square" lIns="91425" tIns="91425" rIns="91425" bIns="91425" anchor="t" anchorCtr="0">
            <a:noAutofit/>
          </a:bodyPr>
          <a:lstStyle/>
          <a:p>
            <a:pPr marL="285750" lvl="0" indent="-285750" algn="l">
              <a:buFont typeface="Arial" panose="020B0604020202020204" pitchFamily="34" charset="0"/>
              <a:buChar char="•"/>
            </a:pPr>
            <a:r>
              <a:rPr lang="en-SG" dirty="0"/>
              <a:t>Trying to find satisfactory datasets for both job articles and job listings</a:t>
            </a:r>
          </a:p>
          <a:p>
            <a:pPr marL="742950" lvl="1" indent="-285750">
              <a:buFont typeface="Arial" panose="020B0604020202020204" pitchFamily="34" charset="0"/>
              <a:buChar char="•"/>
            </a:pPr>
            <a:r>
              <a:rPr lang="en-SG" dirty="0"/>
              <a:t>Ready ones are either too little or too much that require complex data cleaning</a:t>
            </a:r>
          </a:p>
          <a:p>
            <a:pPr marL="742950" lvl="1" indent="-285750">
              <a:buFont typeface="Arial" panose="020B0604020202020204" pitchFamily="34" charset="0"/>
              <a:buChar char="•"/>
            </a:pPr>
            <a:r>
              <a:rPr lang="en-SG" dirty="0"/>
              <a:t>Scraping requires more time but would fit requirement better</a:t>
            </a:r>
          </a:p>
          <a:p>
            <a:pPr marL="285750" lvl="0" indent="-285750" algn="l">
              <a:buFont typeface="Arial" panose="020B0604020202020204" pitchFamily="34" charset="0"/>
              <a:buChar char="•"/>
            </a:pPr>
            <a:r>
              <a:rPr lang="en-SG" dirty="0"/>
              <a:t>Require more time to conduct research and apply topic modelling due to unfamiliarity</a:t>
            </a:r>
          </a:p>
          <a:p>
            <a:pPr marL="742950" lvl="1" indent="-285750">
              <a:buFont typeface="Arial" panose="020B0604020202020204" pitchFamily="34" charset="0"/>
              <a:buChar char="•"/>
            </a:pPr>
            <a:r>
              <a:rPr lang="en-SG" dirty="0"/>
              <a:t>Many different libraries to select and implement (too much choice and confusion)</a:t>
            </a:r>
          </a:p>
          <a:p>
            <a:pPr marL="285750" lvl="0" indent="-285750" algn="l">
              <a:buFont typeface="Arial" panose="020B0604020202020204" pitchFamily="34" charset="0"/>
              <a:buChar char="•"/>
            </a:pPr>
            <a:r>
              <a:rPr lang="en-SG" dirty="0"/>
              <a:t>Require time to clean data into a suitable format before EDA and topic modelling</a:t>
            </a:r>
          </a:p>
          <a:p>
            <a:pPr marL="285750" lvl="0" indent="-285750" algn="l">
              <a:buFont typeface="Arial" panose="020B0604020202020204" pitchFamily="34" charset="0"/>
              <a:buChar char="•"/>
            </a:pPr>
            <a:r>
              <a:rPr lang="en-SG" dirty="0"/>
              <a:t>Require time to keep training the dataset until satisfy. </a:t>
            </a:r>
          </a:p>
          <a:p>
            <a:pPr marL="285750" lvl="0" indent="-285750" algn="l">
              <a:buFont typeface="Arial" panose="020B0604020202020204" pitchFamily="34" charset="0"/>
              <a:buChar char="•"/>
            </a:pPr>
            <a:r>
              <a:rPr lang="en-SG" dirty="0"/>
              <a:t>Require time and deep thinking to uncover proper topics After that still require manual checking unlike other ML solutions</a:t>
            </a:r>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268555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4"/>
          <p:cNvSpPr/>
          <p:nvPr/>
        </p:nvSpPr>
        <p:spPr>
          <a:xfrm rot="213351" flipH="1">
            <a:off x="1667358" y="978954"/>
            <a:ext cx="5809284" cy="31858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4"/>
          <p:cNvSpPr txBox="1">
            <a:spLocks noGrp="1"/>
          </p:cNvSpPr>
          <p:nvPr>
            <p:ph type="title"/>
          </p:nvPr>
        </p:nvSpPr>
        <p:spPr>
          <a:xfrm>
            <a:off x="2374800" y="2517700"/>
            <a:ext cx="4394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FUTURE PLANS</a:t>
            </a:r>
            <a:endParaRPr sz="3200" dirty="0"/>
          </a:p>
        </p:txBody>
      </p:sp>
      <p:sp>
        <p:nvSpPr>
          <p:cNvPr id="333" name="Google Shape;333;p34"/>
          <p:cNvSpPr txBox="1">
            <a:spLocks noGrp="1"/>
          </p:cNvSpPr>
          <p:nvPr>
            <p:ph type="title" idx="2"/>
          </p:nvPr>
        </p:nvSpPr>
        <p:spPr>
          <a:xfrm>
            <a:off x="2374800" y="1340150"/>
            <a:ext cx="4394400" cy="131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sp>
        <p:nvSpPr>
          <p:cNvPr id="334" name="Google Shape;334;p34"/>
          <p:cNvSpPr txBox="1">
            <a:spLocks noGrp="1"/>
          </p:cNvSpPr>
          <p:nvPr>
            <p:ph type="subTitle" idx="1"/>
          </p:nvPr>
        </p:nvSpPr>
        <p:spPr>
          <a:xfrm>
            <a:off x="2374800" y="3408475"/>
            <a:ext cx="4394400" cy="442800"/>
          </a:xfrm>
          <a:prstGeom prst="rect">
            <a:avLst/>
          </a:prstGeom>
        </p:spPr>
        <p:txBody>
          <a:bodyPr spcFirstLastPara="1" wrap="square" lIns="91425" tIns="91425" rIns="91425" bIns="91425" anchor="t" anchorCtr="0">
            <a:noAutofit/>
          </a:bodyPr>
          <a:lstStyle/>
          <a:p>
            <a:pPr marL="0" lvl="0" indent="0"/>
            <a:r>
              <a:rPr lang="en-SG" dirty="0"/>
              <a:t>How to expand on the project</a:t>
            </a:r>
          </a:p>
          <a:p>
            <a:pPr marL="0" lvl="0" indent="0"/>
            <a:endParaRPr lang="en-SG" dirty="0"/>
          </a:p>
        </p:txBody>
      </p:sp>
      <p:grpSp>
        <p:nvGrpSpPr>
          <p:cNvPr id="335" name="Google Shape;335;p34"/>
          <p:cNvGrpSpPr/>
          <p:nvPr/>
        </p:nvGrpSpPr>
        <p:grpSpPr>
          <a:xfrm rot="-2026318">
            <a:off x="6264543" y="-8947"/>
            <a:ext cx="2674335" cy="2862666"/>
            <a:chOff x="6201089" y="32925"/>
            <a:chExt cx="699625" cy="748894"/>
          </a:xfrm>
        </p:grpSpPr>
        <p:sp>
          <p:nvSpPr>
            <p:cNvPr id="336" name="Google Shape;336;p34"/>
            <p:cNvSpPr/>
            <p:nvPr/>
          </p:nvSpPr>
          <p:spPr>
            <a:xfrm>
              <a:off x="6201089" y="32925"/>
              <a:ext cx="699625" cy="748894"/>
            </a:xfrm>
            <a:custGeom>
              <a:avLst/>
              <a:gdLst/>
              <a:ahLst/>
              <a:cxnLst/>
              <a:rect l="l" t="t" r="r" b="b"/>
              <a:pathLst>
                <a:path w="19156" h="20505" extrusionOk="0">
                  <a:moveTo>
                    <a:pt x="5667" y="0"/>
                  </a:moveTo>
                  <a:lnTo>
                    <a:pt x="0" y="15796"/>
                  </a:lnTo>
                  <a:lnTo>
                    <a:pt x="12950" y="20463"/>
                  </a:lnTo>
                  <a:cubicBezTo>
                    <a:pt x="13029" y="20491"/>
                    <a:pt x="13108" y="20505"/>
                    <a:pt x="13185" y="20505"/>
                  </a:cubicBezTo>
                  <a:cubicBezTo>
                    <a:pt x="13456" y="20505"/>
                    <a:pt x="13696" y="20338"/>
                    <a:pt x="13796" y="20078"/>
                  </a:cubicBezTo>
                  <a:lnTo>
                    <a:pt x="19053" y="5539"/>
                  </a:lnTo>
                  <a:cubicBezTo>
                    <a:pt x="19155" y="5180"/>
                    <a:pt x="18976" y="4795"/>
                    <a:pt x="18642" y="4693"/>
                  </a:cubicBezTo>
                  <a:lnTo>
                    <a:pt x="56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a:off x="6301309" y="69448"/>
              <a:ext cx="221984" cy="581621"/>
            </a:xfrm>
            <a:custGeom>
              <a:avLst/>
              <a:gdLst/>
              <a:ahLst/>
              <a:cxnLst/>
              <a:rect l="l" t="t" r="r" b="b"/>
              <a:pathLst>
                <a:path w="6078" h="15925" extrusionOk="0">
                  <a:moveTo>
                    <a:pt x="5693" y="0"/>
                  </a:moveTo>
                  <a:lnTo>
                    <a:pt x="0" y="15796"/>
                  </a:lnTo>
                  <a:lnTo>
                    <a:pt x="385" y="15924"/>
                  </a:lnTo>
                  <a:lnTo>
                    <a:pt x="6077" y="129"/>
                  </a:lnTo>
                  <a:lnTo>
                    <a:pt x="56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a:off x="6467052" y="311088"/>
              <a:ext cx="293166" cy="199486"/>
            </a:xfrm>
            <a:custGeom>
              <a:avLst/>
              <a:gdLst/>
              <a:ahLst/>
              <a:cxnLst/>
              <a:rect l="l" t="t" r="r" b="b"/>
              <a:pathLst>
                <a:path w="8027" h="5462" extrusionOk="0">
                  <a:moveTo>
                    <a:pt x="1052" y="0"/>
                  </a:moveTo>
                  <a:lnTo>
                    <a:pt x="1" y="2949"/>
                  </a:lnTo>
                  <a:lnTo>
                    <a:pt x="6975" y="5462"/>
                  </a:lnTo>
                  <a:lnTo>
                    <a:pt x="8027" y="2513"/>
                  </a:lnTo>
                  <a:lnTo>
                    <a:pt x="10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a:off x="6354670" y="100347"/>
              <a:ext cx="91598" cy="91014"/>
            </a:xfrm>
            <a:custGeom>
              <a:avLst/>
              <a:gdLst/>
              <a:ahLst/>
              <a:cxnLst/>
              <a:rect l="l" t="t" r="r" b="b"/>
              <a:pathLst>
                <a:path w="2508" h="2492" extrusionOk="0">
                  <a:moveTo>
                    <a:pt x="821" y="1"/>
                  </a:moveTo>
                  <a:lnTo>
                    <a:pt x="693" y="334"/>
                  </a:lnTo>
                  <a:cubicBezTo>
                    <a:pt x="796" y="334"/>
                    <a:pt x="898" y="360"/>
                    <a:pt x="1001" y="385"/>
                  </a:cubicBezTo>
                  <a:cubicBezTo>
                    <a:pt x="2015" y="754"/>
                    <a:pt x="1620" y="2160"/>
                    <a:pt x="710" y="2160"/>
                  </a:cubicBezTo>
                  <a:cubicBezTo>
                    <a:pt x="608" y="2160"/>
                    <a:pt x="499" y="2142"/>
                    <a:pt x="385" y="2103"/>
                  </a:cubicBezTo>
                  <a:cubicBezTo>
                    <a:pt x="283" y="2052"/>
                    <a:pt x="206" y="2001"/>
                    <a:pt x="129" y="1949"/>
                  </a:cubicBezTo>
                  <a:lnTo>
                    <a:pt x="1" y="2257"/>
                  </a:lnTo>
                  <a:cubicBezTo>
                    <a:pt x="78" y="2308"/>
                    <a:pt x="180" y="2360"/>
                    <a:pt x="257" y="2411"/>
                  </a:cubicBezTo>
                  <a:cubicBezTo>
                    <a:pt x="417" y="2466"/>
                    <a:pt x="569" y="2491"/>
                    <a:pt x="713" y="2491"/>
                  </a:cubicBezTo>
                  <a:cubicBezTo>
                    <a:pt x="1969" y="2491"/>
                    <a:pt x="2508" y="561"/>
                    <a:pt x="1103" y="78"/>
                  </a:cubicBezTo>
                  <a:cubicBezTo>
                    <a:pt x="1001" y="52"/>
                    <a:pt x="924" y="26"/>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6309709" y="225842"/>
              <a:ext cx="91379" cy="90320"/>
            </a:xfrm>
            <a:custGeom>
              <a:avLst/>
              <a:gdLst/>
              <a:ahLst/>
              <a:cxnLst/>
              <a:rect l="l" t="t" r="r" b="b"/>
              <a:pathLst>
                <a:path w="2502" h="2473" extrusionOk="0">
                  <a:moveTo>
                    <a:pt x="821" y="1"/>
                  </a:moveTo>
                  <a:lnTo>
                    <a:pt x="693" y="308"/>
                  </a:lnTo>
                  <a:cubicBezTo>
                    <a:pt x="796" y="308"/>
                    <a:pt x="898" y="334"/>
                    <a:pt x="1001" y="360"/>
                  </a:cubicBezTo>
                  <a:cubicBezTo>
                    <a:pt x="2010" y="727"/>
                    <a:pt x="1624" y="2141"/>
                    <a:pt x="724" y="2141"/>
                  </a:cubicBezTo>
                  <a:cubicBezTo>
                    <a:pt x="618" y="2141"/>
                    <a:pt x="504" y="2121"/>
                    <a:pt x="386" y="2078"/>
                  </a:cubicBezTo>
                  <a:cubicBezTo>
                    <a:pt x="283" y="2026"/>
                    <a:pt x="206" y="1975"/>
                    <a:pt x="129" y="1924"/>
                  </a:cubicBezTo>
                  <a:lnTo>
                    <a:pt x="1" y="2257"/>
                  </a:lnTo>
                  <a:cubicBezTo>
                    <a:pt x="78" y="2309"/>
                    <a:pt x="180" y="2334"/>
                    <a:pt x="257" y="2385"/>
                  </a:cubicBezTo>
                  <a:cubicBezTo>
                    <a:pt x="424" y="2446"/>
                    <a:pt x="582" y="2473"/>
                    <a:pt x="730" y="2473"/>
                  </a:cubicBezTo>
                  <a:cubicBezTo>
                    <a:pt x="1974" y="2473"/>
                    <a:pt x="2501" y="556"/>
                    <a:pt x="1103" y="52"/>
                  </a:cubicBezTo>
                  <a:cubicBezTo>
                    <a:pt x="1001" y="26"/>
                    <a:pt x="924" y="1"/>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6264786" y="350423"/>
              <a:ext cx="91343" cy="90320"/>
            </a:xfrm>
            <a:custGeom>
              <a:avLst/>
              <a:gdLst/>
              <a:ahLst/>
              <a:cxnLst/>
              <a:rect l="l" t="t" r="r" b="b"/>
              <a:pathLst>
                <a:path w="2501" h="2473" extrusionOk="0">
                  <a:moveTo>
                    <a:pt x="821" y="0"/>
                  </a:moveTo>
                  <a:lnTo>
                    <a:pt x="692" y="333"/>
                  </a:lnTo>
                  <a:cubicBezTo>
                    <a:pt x="795" y="333"/>
                    <a:pt x="898" y="333"/>
                    <a:pt x="1000" y="385"/>
                  </a:cubicBezTo>
                  <a:cubicBezTo>
                    <a:pt x="2009" y="729"/>
                    <a:pt x="1623" y="2140"/>
                    <a:pt x="723" y="2140"/>
                  </a:cubicBezTo>
                  <a:cubicBezTo>
                    <a:pt x="617" y="2140"/>
                    <a:pt x="504" y="2120"/>
                    <a:pt x="385" y="2077"/>
                  </a:cubicBezTo>
                  <a:cubicBezTo>
                    <a:pt x="282" y="2052"/>
                    <a:pt x="205" y="2000"/>
                    <a:pt x="128" y="1923"/>
                  </a:cubicBezTo>
                  <a:lnTo>
                    <a:pt x="0" y="2257"/>
                  </a:lnTo>
                  <a:cubicBezTo>
                    <a:pt x="77" y="2308"/>
                    <a:pt x="180" y="2359"/>
                    <a:pt x="256" y="2385"/>
                  </a:cubicBezTo>
                  <a:cubicBezTo>
                    <a:pt x="423" y="2445"/>
                    <a:pt x="581" y="2472"/>
                    <a:pt x="730" y="2472"/>
                  </a:cubicBezTo>
                  <a:cubicBezTo>
                    <a:pt x="1974" y="2472"/>
                    <a:pt x="2500" y="555"/>
                    <a:pt x="1103" y="51"/>
                  </a:cubicBezTo>
                  <a:cubicBezTo>
                    <a:pt x="1000" y="26"/>
                    <a:pt x="923" y="0"/>
                    <a:pt x="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4"/>
            <p:cNvSpPr/>
            <p:nvPr/>
          </p:nvSpPr>
          <p:spPr>
            <a:xfrm>
              <a:off x="6219825" y="474969"/>
              <a:ext cx="91343" cy="90320"/>
            </a:xfrm>
            <a:custGeom>
              <a:avLst/>
              <a:gdLst/>
              <a:ahLst/>
              <a:cxnLst/>
              <a:rect l="l" t="t" r="r" b="b"/>
              <a:pathLst>
                <a:path w="2501" h="2473" extrusionOk="0">
                  <a:moveTo>
                    <a:pt x="821" y="1"/>
                  </a:moveTo>
                  <a:lnTo>
                    <a:pt x="693" y="334"/>
                  </a:lnTo>
                  <a:cubicBezTo>
                    <a:pt x="795" y="334"/>
                    <a:pt x="898" y="334"/>
                    <a:pt x="1000" y="385"/>
                  </a:cubicBezTo>
                  <a:cubicBezTo>
                    <a:pt x="2008" y="752"/>
                    <a:pt x="1625" y="2141"/>
                    <a:pt x="727" y="2141"/>
                  </a:cubicBezTo>
                  <a:cubicBezTo>
                    <a:pt x="620" y="2141"/>
                    <a:pt x="505" y="2121"/>
                    <a:pt x="385" y="2078"/>
                  </a:cubicBezTo>
                  <a:cubicBezTo>
                    <a:pt x="282" y="2052"/>
                    <a:pt x="205" y="2001"/>
                    <a:pt x="128" y="1949"/>
                  </a:cubicBezTo>
                  <a:lnTo>
                    <a:pt x="0" y="2257"/>
                  </a:lnTo>
                  <a:cubicBezTo>
                    <a:pt x="77" y="2308"/>
                    <a:pt x="180" y="2360"/>
                    <a:pt x="257" y="2385"/>
                  </a:cubicBezTo>
                  <a:cubicBezTo>
                    <a:pt x="423" y="2445"/>
                    <a:pt x="582" y="2473"/>
                    <a:pt x="730" y="2473"/>
                  </a:cubicBezTo>
                  <a:cubicBezTo>
                    <a:pt x="1974" y="2473"/>
                    <a:pt x="2500" y="556"/>
                    <a:pt x="1103" y="52"/>
                  </a:cubicBezTo>
                  <a:lnTo>
                    <a:pt x="1103" y="52"/>
                  </a:lnTo>
                  <a:lnTo>
                    <a:pt x="1103" y="78"/>
                  </a:lnTo>
                  <a:cubicBezTo>
                    <a:pt x="1000" y="26"/>
                    <a:pt x="923" y="26"/>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4"/>
            <p:cNvSpPr/>
            <p:nvPr/>
          </p:nvSpPr>
          <p:spPr>
            <a:xfrm>
              <a:off x="6363107" y="137820"/>
              <a:ext cx="19686" cy="7524"/>
            </a:xfrm>
            <a:custGeom>
              <a:avLst/>
              <a:gdLst/>
              <a:ahLst/>
              <a:cxnLst/>
              <a:rect l="l" t="t" r="r" b="b"/>
              <a:pathLst>
                <a:path w="539" h="206" fill="none" extrusionOk="0">
                  <a:moveTo>
                    <a:pt x="0" y="0"/>
                  </a:moveTo>
                  <a:lnTo>
                    <a:pt x="539" y="205"/>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4"/>
            <p:cNvSpPr/>
            <p:nvPr/>
          </p:nvSpPr>
          <p:spPr>
            <a:xfrm>
              <a:off x="6318146" y="264265"/>
              <a:ext cx="18773" cy="6574"/>
            </a:xfrm>
            <a:custGeom>
              <a:avLst/>
              <a:gdLst/>
              <a:ahLst/>
              <a:cxnLst/>
              <a:rect l="l" t="t" r="r" b="b"/>
              <a:pathLst>
                <a:path w="514" h="180" fill="none" extrusionOk="0">
                  <a:moveTo>
                    <a:pt x="1" y="0"/>
                  </a:moveTo>
                  <a:lnTo>
                    <a:pt x="513" y="180"/>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4"/>
            <p:cNvSpPr/>
            <p:nvPr/>
          </p:nvSpPr>
          <p:spPr>
            <a:xfrm>
              <a:off x="6272273" y="389759"/>
              <a:ext cx="19686" cy="7524"/>
            </a:xfrm>
            <a:custGeom>
              <a:avLst/>
              <a:gdLst/>
              <a:ahLst/>
              <a:cxnLst/>
              <a:rect l="l" t="t" r="r" b="b"/>
              <a:pathLst>
                <a:path w="539" h="206" fill="none" extrusionOk="0">
                  <a:moveTo>
                    <a:pt x="0" y="0"/>
                  </a:moveTo>
                  <a:lnTo>
                    <a:pt x="539" y="205"/>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a:off x="6227313" y="516167"/>
              <a:ext cx="18773" cy="6611"/>
            </a:xfrm>
            <a:custGeom>
              <a:avLst/>
              <a:gdLst/>
              <a:ahLst/>
              <a:cxnLst/>
              <a:rect l="l" t="t" r="r" b="b"/>
              <a:pathLst>
                <a:path w="514" h="181" fill="none" extrusionOk="0">
                  <a:moveTo>
                    <a:pt x="0" y="1"/>
                  </a:moveTo>
                  <a:lnTo>
                    <a:pt x="513" y="180"/>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094418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FUTURE PLANS</a:t>
            </a:r>
            <a:endParaRPr dirty="0"/>
          </a:p>
        </p:txBody>
      </p:sp>
      <p:sp>
        <p:nvSpPr>
          <p:cNvPr id="363" name="Google Shape;363;p36"/>
          <p:cNvSpPr txBox="1">
            <a:spLocks noGrp="1"/>
          </p:cNvSpPr>
          <p:nvPr>
            <p:ph type="subTitle" idx="1"/>
          </p:nvPr>
        </p:nvSpPr>
        <p:spPr>
          <a:xfrm>
            <a:off x="609599" y="1603160"/>
            <a:ext cx="7821126" cy="3178905"/>
          </a:xfrm>
          <a:prstGeom prst="rect">
            <a:avLst/>
          </a:prstGeom>
        </p:spPr>
        <p:txBody>
          <a:bodyPr spcFirstLastPara="1" wrap="square" lIns="91425" tIns="91425" rIns="91425" bIns="91425" anchor="t" anchorCtr="0">
            <a:noAutofit/>
          </a:bodyPr>
          <a:lstStyle/>
          <a:p>
            <a:pPr marL="285750" lvl="0" indent="-285750" algn="l">
              <a:buFont typeface="Arial" panose="020B0604020202020204" pitchFamily="34" charset="0"/>
              <a:buChar char="•"/>
            </a:pPr>
            <a:r>
              <a:rPr lang="en-SG" dirty="0"/>
              <a:t>Expand Jobs Listings dataset and include Singapore region</a:t>
            </a:r>
          </a:p>
          <a:p>
            <a:pPr marL="285750" lvl="0" indent="-285750" algn="l">
              <a:buFont typeface="Arial" panose="020B0604020202020204" pitchFamily="34" charset="0"/>
              <a:buChar char="•"/>
            </a:pPr>
            <a:r>
              <a:rPr lang="en-SG" dirty="0"/>
              <a:t>Implement using different libraries and test which give better performance or results</a:t>
            </a:r>
          </a:p>
          <a:p>
            <a:pPr marL="742950" lvl="1" indent="-285750">
              <a:buFont typeface="Arial" panose="020B0604020202020204" pitchFamily="34" charset="0"/>
              <a:buChar char="•"/>
            </a:pPr>
            <a:r>
              <a:rPr lang="en-SG" dirty="0"/>
              <a:t>text pre-processing, </a:t>
            </a:r>
          </a:p>
          <a:p>
            <a:pPr marL="742950" lvl="1" indent="-285750">
              <a:buFont typeface="Arial" panose="020B0604020202020204" pitchFamily="34" charset="0"/>
              <a:buChar char="•"/>
            </a:pPr>
            <a:r>
              <a:rPr lang="en-SG" dirty="0"/>
              <a:t>TF-IDF/bag-of-words,</a:t>
            </a:r>
          </a:p>
          <a:p>
            <a:pPr marL="742950" lvl="1" indent="-285750">
              <a:buFont typeface="Arial" panose="020B0604020202020204" pitchFamily="34" charset="0"/>
              <a:buChar char="•"/>
            </a:pPr>
            <a:r>
              <a:rPr lang="en-SG" dirty="0"/>
              <a:t>LSA</a:t>
            </a:r>
          </a:p>
          <a:p>
            <a:pPr marL="742950" lvl="1" indent="-285750">
              <a:buFont typeface="Arial" panose="020B0604020202020204" pitchFamily="34" charset="0"/>
              <a:buChar char="•"/>
            </a:pPr>
            <a:r>
              <a:rPr lang="en-SG" dirty="0"/>
              <a:t>LDA	</a:t>
            </a:r>
          </a:p>
          <a:p>
            <a:pPr marL="285750" lvl="0" indent="-285750" algn="l">
              <a:buFont typeface="Arial" panose="020B0604020202020204" pitchFamily="34" charset="0"/>
              <a:buChar char="•"/>
            </a:pPr>
            <a:r>
              <a:rPr lang="en-SG" dirty="0"/>
              <a:t>Topic Modelling using word embedding such as BERT, Top2Vec</a:t>
            </a:r>
          </a:p>
          <a:p>
            <a:pPr marL="285750" lvl="0" indent="-285750" algn="l">
              <a:buFont typeface="Arial" panose="020B0604020202020204" pitchFamily="34" charset="0"/>
              <a:buChar char="•"/>
            </a:pPr>
            <a:r>
              <a:rPr lang="en-SG" dirty="0"/>
              <a:t>Text summarization	</a:t>
            </a:r>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481257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53"/>
          <p:cNvSpPr txBox="1">
            <a:spLocks noGrp="1"/>
          </p:cNvSpPr>
          <p:nvPr>
            <p:ph type="title"/>
          </p:nvPr>
        </p:nvSpPr>
        <p:spPr>
          <a:xfrm>
            <a:off x="4112600" y="950950"/>
            <a:ext cx="3956100" cy="776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THANKS</a:t>
            </a:r>
            <a:endParaRPr/>
          </a:p>
        </p:txBody>
      </p:sp>
      <p:sp>
        <p:nvSpPr>
          <p:cNvPr id="837" name="Google Shape;837;p53"/>
          <p:cNvSpPr txBox="1">
            <a:spLocks noGrp="1"/>
          </p:cNvSpPr>
          <p:nvPr>
            <p:ph type="subTitle" idx="1"/>
          </p:nvPr>
        </p:nvSpPr>
        <p:spPr>
          <a:xfrm>
            <a:off x="4112600" y="1727650"/>
            <a:ext cx="3956100" cy="1140600"/>
          </a:xfrm>
          <a:prstGeom prst="rect">
            <a:avLst/>
          </a:prstGeom>
        </p:spPr>
        <p:txBody>
          <a:bodyPr spcFirstLastPara="1" wrap="square" lIns="91425" tIns="91425" rIns="91425" bIns="91425" anchor="t" anchorCtr="0">
            <a:noAutofit/>
          </a:bodyPr>
          <a:lstStyle/>
          <a:p>
            <a:pPr marL="0" lvl="0" indent="0"/>
            <a:r>
              <a:rPr lang="en-SG" sz="1200" dirty="0">
                <a:hlinkClick r:id="rId3"/>
              </a:rPr>
              <a:t>https://</a:t>
            </a:r>
            <a:r>
              <a:rPr lang="en-SG" sz="1200" dirty="0" err="1">
                <a:hlinkClick r:id="rId3"/>
              </a:rPr>
              <a:t>github.com</a:t>
            </a:r>
            <a:r>
              <a:rPr lang="en-SG" sz="1200" dirty="0">
                <a:hlinkClick r:id="rId3"/>
              </a:rPr>
              <a:t>/</a:t>
            </a:r>
            <a:r>
              <a:rPr lang="en-SG" sz="1200" dirty="0" err="1">
                <a:hlinkClick r:id="rId3"/>
              </a:rPr>
              <a:t>LiyanaRoslie</a:t>
            </a:r>
            <a:r>
              <a:rPr lang="en-SG" sz="1200" dirty="0">
                <a:hlinkClick r:id="rId3"/>
              </a:rPr>
              <a:t>/ds-keywords</a:t>
            </a:r>
            <a:endParaRPr lang="en" sz="1200" dirty="0"/>
          </a:p>
          <a:p>
            <a:pPr marL="0" lvl="0" indent="0" algn="r" rtl="0">
              <a:spcBef>
                <a:spcPts val="0"/>
              </a:spcBef>
              <a:spcAft>
                <a:spcPts val="0"/>
              </a:spcAft>
              <a:buNone/>
            </a:pPr>
            <a:r>
              <a:rPr lang="en" dirty="0"/>
              <a:t>Do you have any questions?</a:t>
            </a:r>
            <a:endParaRPr dirty="0"/>
          </a:p>
        </p:txBody>
      </p:sp>
      <p:sp>
        <p:nvSpPr>
          <p:cNvPr id="838" name="Google Shape;838;p53"/>
          <p:cNvSpPr txBox="1"/>
          <p:nvPr/>
        </p:nvSpPr>
        <p:spPr>
          <a:xfrm>
            <a:off x="5277200" y="4244025"/>
            <a:ext cx="2791500" cy="2532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200">
                <a:solidFill>
                  <a:schemeClr val="lt1"/>
                </a:solidFill>
                <a:latin typeface="Lato"/>
                <a:ea typeface="Lato"/>
                <a:cs typeface="Lato"/>
                <a:sym typeface="Lato"/>
              </a:rPr>
              <a:t>Please keep this slide for attribution.</a:t>
            </a:r>
            <a:endParaRPr sz="1200">
              <a:solidFill>
                <a:schemeClr val="lt1"/>
              </a:solidFill>
              <a:latin typeface="Lato"/>
              <a:ea typeface="Lato"/>
              <a:cs typeface="Lato"/>
              <a:sym typeface="Lato"/>
            </a:endParaRPr>
          </a:p>
        </p:txBody>
      </p:sp>
      <p:grpSp>
        <p:nvGrpSpPr>
          <p:cNvPr id="839" name="Google Shape;839;p53"/>
          <p:cNvGrpSpPr/>
          <p:nvPr/>
        </p:nvGrpSpPr>
        <p:grpSpPr>
          <a:xfrm>
            <a:off x="-460866" y="-101362"/>
            <a:ext cx="4053987" cy="4388953"/>
            <a:chOff x="-460866" y="-101362"/>
            <a:chExt cx="4053987" cy="4388953"/>
          </a:xfrm>
        </p:grpSpPr>
        <p:grpSp>
          <p:nvGrpSpPr>
            <p:cNvPr id="840" name="Google Shape;840;p53"/>
            <p:cNvGrpSpPr/>
            <p:nvPr/>
          </p:nvGrpSpPr>
          <p:grpSpPr>
            <a:xfrm rot="7176856">
              <a:off x="1605549" y="562907"/>
              <a:ext cx="847721" cy="1652996"/>
              <a:chOff x="5707511" y="544911"/>
              <a:chExt cx="312852" cy="610039"/>
            </a:xfrm>
          </p:grpSpPr>
          <p:sp>
            <p:nvSpPr>
              <p:cNvPr id="841" name="Google Shape;841;p53"/>
              <p:cNvSpPr/>
              <p:nvPr/>
            </p:nvSpPr>
            <p:spPr>
              <a:xfrm>
                <a:off x="5725335" y="544911"/>
                <a:ext cx="144227" cy="182978"/>
              </a:xfrm>
              <a:custGeom>
                <a:avLst/>
                <a:gdLst/>
                <a:ahLst/>
                <a:cxnLst/>
                <a:rect l="l" t="t" r="r" b="b"/>
                <a:pathLst>
                  <a:path w="3949" h="5010" extrusionOk="0">
                    <a:moveTo>
                      <a:pt x="636" y="1"/>
                    </a:moveTo>
                    <a:cubicBezTo>
                      <a:pt x="524" y="1"/>
                      <a:pt x="420" y="95"/>
                      <a:pt x="436" y="240"/>
                    </a:cubicBezTo>
                    <a:lnTo>
                      <a:pt x="231" y="2368"/>
                    </a:lnTo>
                    <a:lnTo>
                      <a:pt x="0" y="5009"/>
                    </a:lnTo>
                    <a:lnTo>
                      <a:pt x="1975" y="4368"/>
                    </a:lnTo>
                    <a:lnTo>
                      <a:pt x="3949" y="3753"/>
                    </a:lnTo>
                    <a:lnTo>
                      <a:pt x="2205" y="1727"/>
                    </a:lnTo>
                    <a:lnTo>
                      <a:pt x="821" y="111"/>
                    </a:lnTo>
                    <a:cubicBezTo>
                      <a:pt x="773" y="35"/>
                      <a:pt x="703" y="1"/>
                      <a:pt x="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3"/>
              <p:cNvSpPr/>
              <p:nvPr/>
            </p:nvSpPr>
            <p:spPr>
              <a:xfrm>
                <a:off x="5707511" y="673510"/>
                <a:ext cx="312852" cy="481440"/>
              </a:xfrm>
              <a:custGeom>
                <a:avLst/>
                <a:gdLst/>
                <a:ahLst/>
                <a:cxnLst/>
                <a:rect l="l" t="t" r="r" b="b"/>
                <a:pathLst>
                  <a:path w="8566" h="13182" extrusionOk="0">
                    <a:moveTo>
                      <a:pt x="3565" y="1"/>
                    </a:moveTo>
                    <a:cubicBezTo>
                      <a:pt x="2488" y="52"/>
                      <a:pt x="1462" y="411"/>
                      <a:pt x="642" y="1078"/>
                    </a:cubicBezTo>
                    <a:cubicBezTo>
                      <a:pt x="283" y="1385"/>
                      <a:pt x="1" y="1668"/>
                      <a:pt x="78" y="1873"/>
                    </a:cubicBezTo>
                    <a:lnTo>
                      <a:pt x="3463" y="12386"/>
                    </a:lnTo>
                    <a:cubicBezTo>
                      <a:pt x="3595" y="12850"/>
                      <a:pt x="3976" y="13181"/>
                      <a:pt x="4325" y="13181"/>
                    </a:cubicBezTo>
                    <a:cubicBezTo>
                      <a:pt x="4381" y="13181"/>
                      <a:pt x="4435" y="13173"/>
                      <a:pt x="4488" y="13155"/>
                    </a:cubicBezTo>
                    <a:lnTo>
                      <a:pt x="7976" y="12027"/>
                    </a:lnTo>
                    <a:cubicBezTo>
                      <a:pt x="8360" y="11899"/>
                      <a:pt x="8565" y="11360"/>
                      <a:pt x="8360" y="10822"/>
                    </a:cubicBezTo>
                    <a:lnTo>
                      <a:pt x="5001" y="283"/>
                    </a:lnTo>
                    <a:cubicBezTo>
                      <a:pt x="4899" y="26"/>
                      <a:pt x="4232" y="1"/>
                      <a:pt x="3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3"/>
              <p:cNvSpPr/>
              <p:nvPr/>
            </p:nvSpPr>
            <p:spPr>
              <a:xfrm>
                <a:off x="5724385" y="727857"/>
                <a:ext cx="193898" cy="102117"/>
              </a:xfrm>
              <a:custGeom>
                <a:avLst/>
                <a:gdLst/>
                <a:ahLst/>
                <a:cxnLst/>
                <a:rect l="l" t="t" r="r" b="b"/>
                <a:pathLst>
                  <a:path w="5309" h="2796" extrusionOk="0">
                    <a:moveTo>
                      <a:pt x="4924" y="0"/>
                    </a:moveTo>
                    <a:lnTo>
                      <a:pt x="0" y="1590"/>
                    </a:lnTo>
                    <a:lnTo>
                      <a:pt x="385" y="2795"/>
                    </a:lnTo>
                    <a:lnTo>
                      <a:pt x="5308" y="1231"/>
                    </a:lnTo>
                    <a:lnTo>
                      <a:pt x="49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3"/>
              <p:cNvSpPr/>
              <p:nvPr/>
            </p:nvSpPr>
            <p:spPr>
              <a:xfrm>
                <a:off x="5738776" y="769439"/>
                <a:ext cx="192948" cy="102117"/>
              </a:xfrm>
              <a:custGeom>
                <a:avLst/>
                <a:gdLst/>
                <a:ahLst/>
                <a:cxnLst/>
                <a:rect l="l" t="t" r="r" b="b"/>
                <a:pathLst>
                  <a:path w="5283" h="2796" extrusionOk="0">
                    <a:moveTo>
                      <a:pt x="4898" y="0"/>
                    </a:moveTo>
                    <a:lnTo>
                      <a:pt x="0" y="1590"/>
                    </a:lnTo>
                    <a:lnTo>
                      <a:pt x="385" y="2795"/>
                    </a:lnTo>
                    <a:lnTo>
                      <a:pt x="5282" y="1206"/>
                    </a:lnTo>
                    <a:lnTo>
                      <a:pt x="48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3"/>
              <p:cNvSpPr/>
              <p:nvPr/>
            </p:nvSpPr>
            <p:spPr>
              <a:xfrm>
                <a:off x="5809594" y="991958"/>
                <a:ext cx="192985" cy="102117"/>
              </a:xfrm>
              <a:custGeom>
                <a:avLst/>
                <a:gdLst/>
                <a:ahLst/>
                <a:cxnLst/>
                <a:rect l="l" t="t" r="r" b="b"/>
                <a:pathLst>
                  <a:path w="5284" h="2796" extrusionOk="0">
                    <a:moveTo>
                      <a:pt x="4899" y="0"/>
                    </a:moveTo>
                    <a:lnTo>
                      <a:pt x="1" y="1590"/>
                    </a:lnTo>
                    <a:lnTo>
                      <a:pt x="386" y="2795"/>
                    </a:lnTo>
                    <a:lnTo>
                      <a:pt x="5283" y="1205"/>
                    </a:lnTo>
                    <a:lnTo>
                      <a:pt x="48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 name="Google Shape;846;p53"/>
            <p:cNvGrpSpPr/>
            <p:nvPr/>
          </p:nvGrpSpPr>
          <p:grpSpPr>
            <a:xfrm rot="-5400000">
              <a:off x="1082520" y="3161773"/>
              <a:ext cx="846492" cy="1405144"/>
              <a:chOff x="197288" y="2680499"/>
              <a:chExt cx="1156726" cy="1920120"/>
            </a:xfrm>
          </p:grpSpPr>
          <p:sp>
            <p:nvSpPr>
              <p:cNvPr id="847" name="Google Shape;847;p53"/>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3"/>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53"/>
            <p:cNvGrpSpPr/>
            <p:nvPr/>
          </p:nvGrpSpPr>
          <p:grpSpPr>
            <a:xfrm rot="4499987">
              <a:off x="-409092" y="466738"/>
              <a:ext cx="3060547" cy="2455632"/>
              <a:chOff x="6528886" y="2964335"/>
              <a:chExt cx="1013354" cy="813065"/>
            </a:xfrm>
          </p:grpSpPr>
          <p:sp>
            <p:nvSpPr>
              <p:cNvPr id="850" name="Google Shape;850;p53"/>
              <p:cNvSpPr/>
              <p:nvPr/>
            </p:nvSpPr>
            <p:spPr>
              <a:xfrm>
                <a:off x="6563511" y="3022407"/>
                <a:ext cx="978730" cy="754993"/>
              </a:xfrm>
              <a:custGeom>
                <a:avLst/>
                <a:gdLst/>
                <a:ahLst/>
                <a:cxnLst/>
                <a:rect l="l" t="t" r="r" b="b"/>
                <a:pathLst>
                  <a:path w="26798" h="20672" extrusionOk="0">
                    <a:moveTo>
                      <a:pt x="22669" y="0"/>
                    </a:moveTo>
                    <a:lnTo>
                      <a:pt x="1" y="13898"/>
                    </a:lnTo>
                    <a:lnTo>
                      <a:pt x="3309" y="19283"/>
                    </a:lnTo>
                    <a:cubicBezTo>
                      <a:pt x="3866" y="20177"/>
                      <a:pt x="4822" y="20672"/>
                      <a:pt x="5798" y="20672"/>
                    </a:cubicBezTo>
                    <a:cubicBezTo>
                      <a:pt x="6306" y="20672"/>
                      <a:pt x="6818" y="20538"/>
                      <a:pt x="7283" y="20258"/>
                    </a:cubicBezTo>
                    <a:lnTo>
                      <a:pt x="25002" y="9360"/>
                    </a:lnTo>
                    <a:cubicBezTo>
                      <a:pt x="26361" y="8513"/>
                      <a:pt x="26797" y="6744"/>
                      <a:pt x="25977" y="5385"/>
                    </a:cubicBezTo>
                    <a:lnTo>
                      <a:pt x="226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3"/>
              <p:cNvSpPr/>
              <p:nvPr/>
            </p:nvSpPr>
            <p:spPr>
              <a:xfrm>
                <a:off x="6896933" y="3285559"/>
                <a:ext cx="290354" cy="239770"/>
              </a:xfrm>
              <a:custGeom>
                <a:avLst/>
                <a:gdLst/>
                <a:ahLst/>
                <a:cxnLst/>
                <a:rect l="l" t="t" r="r" b="b"/>
                <a:pathLst>
                  <a:path w="7950" h="6565" extrusionOk="0">
                    <a:moveTo>
                      <a:pt x="6309" y="1"/>
                    </a:moveTo>
                    <a:lnTo>
                      <a:pt x="1" y="3873"/>
                    </a:lnTo>
                    <a:lnTo>
                      <a:pt x="1642" y="6565"/>
                    </a:lnTo>
                    <a:lnTo>
                      <a:pt x="7950" y="2667"/>
                    </a:lnTo>
                    <a:lnTo>
                      <a:pt x="63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3"/>
              <p:cNvSpPr/>
              <p:nvPr/>
            </p:nvSpPr>
            <p:spPr>
              <a:xfrm>
                <a:off x="6528886" y="2964335"/>
                <a:ext cx="861639" cy="565697"/>
              </a:xfrm>
              <a:custGeom>
                <a:avLst/>
                <a:gdLst/>
                <a:ahLst/>
                <a:cxnLst/>
                <a:rect l="l" t="t" r="r" b="b"/>
                <a:pathLst>
                  <a:path w="23592" h="15489" extrusionOk="0">
                    <a:moveTo>
                      <a:pt x="22617" y="0"/>
                    </a:moveTo>
                    <a:lnTo>
                      <a:pt x="0" y="13924"/>
                    </a:lnTo>
                    <a:lnTo>
                      <a:pt x="949" y="15488"/>
                    </a:lnTo>
                    <a:lnTo>
                      <a:pt x="23591" y="1564"/>
                    </a:lnTo>
                    <a:lnTo>
                      <a:pt x="226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3"/>
              <p:cNvSpPr/>
              <p:nvPr/>
            </p:nvSpPr>
            <p:spPr>
              <a:xfrm rot="-2572">
                <a:off x="6566331" y="3023356"/>
                <a:ext cx="824709" cy="511352"/>
              </a:xfrm>
              <a:custGeom>
                <a:avLst/>
                <a:gdLst/>
                <a:ahLst/>
                <a:cxnLst/>
                <a:rect l="l" t="t" r="r" b="b"/>
                <a:pathLst>
                  <a:path w="22438" h="13771" fill="none" extrusionOk="0">
                    <a:moveTo>
                      <a:pt x="1" y="13770"/>
                    </a:moveTo>
                    <a:lnTo>
                      <a:pt x="22438" y="0"/>
                    </a:lnTo>
                  </a:path>
                </a:pathLst>
              </a:custGeom>
              <a:noFill/>
              <a:ln w="28575" cap="flat"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 name="Google Shape;854;p53"/>
            <p:cNvGrpSpPr/>
            <p:nvPr/>
          </p:nvGrpSpPr>
          <p:grpSpPr>
            <a:xfrm rot="10157233">
              <a:off x="2599127" y="2469987"/>
              <a:ext cx="847743" cy="1653038"/>
              <a:chOff x="5707511" y="544911"/>
              <a:chExt cx="312852" cy="610039"/>
            </a:xfrm>
          </p:grpSpPr>
          <p:sp>
            <p:nvSpPr>
              <p:cNvPr id="855" name="Google Shape;855;p53"/>
              <p:cNvSpPr/>
              <p:nvPr/>
            </p:nvSpPr>
            <p:spPr>
              <a:xfrm>
                <a:off x="5725335" y="544911"/>
                <a:ext cx="144227" cy="182978"/>
              </a:xfrm>
              <a:custGeom>
                <a:avLst/>
                <a:gdLst/>
                <a:ahLst/>
                <a:cxnLst/>
                <a:rect l="l" t="t" r="r" b="b"/>
                <a:pathLst>
                  <a:path w="3949" h="5010" extrusionOk="0">
                    <a:moveTo>
                      <a:pt x="636" y="1"/>
                    </a:moveTo>
                    <a:cubicBezTo>
                      <a:pt x="524" y="1"/>
                      <a:pt x="420" y="95"/>
                      <a:pt x="436" y="240"/>
                    </a:cubicBezTo>
                    <a:lnTo>
                      <a:pt x="231" y="2368"/>
                    </a:lnTo>
                    <a:lnTo>
                      <a:pt x="0" y="5009"/>
                    </a:lnTo>
                    <a:lnTo>
                      <a:pt x="1975" y="4368"/>
                    </a:lnTo>
                    <a:lnTo>
                      <a:pt x="3949" y="3753"/>
                    </a:lnTo>
                    <a:lnTo>
                      <a:pt x="2205" y="1727"/>
                    </a:lnTo>
                    <a:lnTo>
                      <a:pt x="821" y="111"/>
                    </a:lnTo>
                    <a:cubicBezTo>
                      <a:pt x="773" y="35"/>
                      <a:pt x="703" y="1"/>
                      <a:pt x="6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3"/>
              <p:cNvSpPr/>
              <p:nvPr/>
            </p:nvSpPr>
            <p:spPr>
              <a:xfrm>
                <a:off x="5707511" y="673510"/>
                <a:ext cx="312852" cy="481440"/>
              </a:xfrm>
              <a:custGeom>
                <a:avLst/>
                <a:gdLst/>
                <a:ahLst/>
                <a:cxnLst/>
                <a:rect l="l" t="t" r="r" b="b"/>
                <a:pathLst>
                  <a:path w="8566" h="13182" extrusionOk="0">
                    <a:moveTo>
                      <a:pt x="3565" y="1"/>
                    </a:moveTo>
                    <a:cubicBezTo>
                      <a:pt x="2488" y="52"/>
                      <a:pt x="1462" y="411"/>
                      <a:pt x="642" y="1078"/>
                    </a:cubicBezTo>
                    <a:cubicBezTo>
                      <a:pt x="283" y="1385"/>
                      <a:pt x="1" y="1668"/>
                      <a:pt x="78" y="1873"/>
                    </a:cubicBezTo>
                    <a:lnTo>
                      <a:pt x="3463" y="12386"/>
                    </a:lnTo>
                    <a:cubicBezTo>
                      <a:pt x="3595" y="12850"/>
                      <a:pt x="3976" y="13181"/>
                      <a:pt x="4325" y="13181"/>
                    </a:cubicBezTo>
                    <a:cubicBezTo>
                      <a:pt x="4381" y="13181"/>
                      <a:pt x="4435" y="13173"/>
                      <a:pt x="4488" y="13155"/>
                    </a:cubicBezTo>
                    <a:lnTo>
                      <a:pt x="7976" y="12027"/>
                    </a:lnTo>
                    <a:cubicBezTo>
                      <a:pt x="8360" y="11899"/>
                      <a:pt x="8565" y="11360"/>
                      <a:pt x="8360" y="10822"/>
                    </a:cubicBezTo>
                    <a:lnTo>
                      <a:pt x="5001" y="283"/>
                    </a:lnTo>
                    <a:cubicBezTo>
                      <a:pt x="4899" y="26"/>
                      <a:pt x="4232" y="1"/>
                      <a:pt x="3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3"/>
              <p:cNvSpPr/>
              <p:nvPr/>
            </p:nvSpPr>
            <p:spPr>
              <a:xfrm>
                <a:off x="5724385" y="727857"/>
                <a:ext cx="193898" cy="102117"/>
              </a:xfrm>
              <a:custGeom>
                <a:avLst/>
                <a:gdLst/>
                <a:ahLst/>
                <a:cxnLst/>
                <a:rect l="l" t="t" r="r" b="b"/>
                <a:pathLst>
                  <a:path w="5309" h="2796" extrusionOk="0">
                    <a:moveTo>
                      <a:pt x="4924" y="0"/>
                    </a:moveTo>
                    <a:lnTo>
                      <a:pt x="0" y="1590"/>
                    </a:lnTo>
                    <a:lnTo>
                      <a:pt x="385" y="2795"/>
                    </a:lnTo>
                    <a:lnTo>
                      <a:pt x="5308" y="1231"/>
                    </a:lnTo>
                    <a:lnTo>
                      <a:pt x="49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3"/>
              <p:cNvSpPr/>
              <p:nvPr/>
            </p:nvSpPr>
            <p:spPr>
              <a:xfrm>
                <a:off x="5738776" y="769439"/>
                <a:ext cx="192948" cy="102117"/>
              </a:xfrm>
              <a:custGeom>
                <a:avLst/>
                <a:gdLst/>
                <a:ahLst/>
                <a:cxnLst/>
                <a:rect l="l" t="t" r="r" b="b"/>
                <a:pathLst>
                  <a:path w="5283" h="2796" extrusionOk="0">
                    <a:moveTo>
                      <a:pt x="4898" y="0"/>
                    </a:moveTo>
                    <a:lnTo>
                      <a:pt x="0" y="1590"/>
                    </a:lnTo>
                    <a:lnTo>
                      <a:pt x="385" y="2795"/>
                    </a:lnTo>
                    <a:lnTo>
                      <a:pt x="5282" y="1206"/>
                    </a:lnTo>
                    <a:lnTo>
                      <a:pt x="48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3"/>
              <p:cNvSpPr/>
              <p:nvPr/>
            </p:nvSpPr>
            <p:spPr>
              <a:xfrm>
                <a:off x="5809594" y="991958"/>
                <a:ext cx="192985" cy="102117"/>
              </a:xfrm>
              <a:custGeom>
                <a:avLst/>
                <a:gdLst/>
                <a:ahLst/>
                <a:cxnLst/>
                <a:rect l="l" t="t" r="r" b="b"/>
                <a:pathLst>
                  <a:path w="5284" h="2796" extrusionOk="0">
                    <a:moveTo>
                      <a:pt x="4899" y="0"/>
                    </a:moveTo>
                    <a:lnTo>
                      <a:pt x="1" y="1590"/>
                    </a:lnTo>
                    <a:lnTo>
                      <a:pt x="386" y="2795"/>
                    </a:lnTo>
                    <a:lnTo>
                      <a:pt x="5283" y="1205"/>
                    </a:lnTo>
                    <a:lnTo>
                      <a:pt x="48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3"/>
          <p:cNvSpPr txBox="1">
            <a:spLocks noGrp="1"/>
          </p:cNvSpPr>
          <p:nvPr>
            <p:ph type="title"/>
          </p:nvPr>
        </p:nvSpPr>
        <p:spPr>
          <a:xfrm>
            <a:off x="2336661" y="1123375"/>
            <a:ext cx="4859100" cy="55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t>PROBLEM STATEMENT</a:t>
            </a:r>
            <a:endParaRPr sz="3200" dirty="0"/>
          </a:p>
        </p:txBody>
      </p:sp>
      <p:sp>
        <p:nvSpPr>
          <p:cNvPr id="326" name="Google Shape;326;p33"/>
          <p:cNvSpPr txBox="1">
            <a:spLocks noGrp="1"/>
          </p:cNvSpPr>
          <p:nvPr>
            <p:ph type="subTitle" idx="1"/>
          </p:nvPr>
        </p:nvSpPr>
        <p:spPr>
          <a:xfrm>
            <a:off x="2344500" y="1679574"/>
            <a:ext cx="4859100" cy="185610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Find what are </a:t>
            </a:r>
            <a:r>
              <a:rPr lang="en" sz="1800" u="sng" dirty="0"/>
              <a:t>topics or keywords or domains that are relevant and important in the Data Science industry</a:t>
            </a:r>
            <a:r>
              <a:rPr lang="en" sz="1800" dirty="0"/>
              <a:t> to improve the prospects of landing a Data Science job and excel in Data Science career</a:t>
            </a:r>
            <a:endParaRPr sz="1800" dirty="0"/>
          </a:p>
        </p:txBody>
      </p:sp>
      <p:pic>
        <p:nvPicPr>
          <p:cNvPr id="3074" name="Picture 2">
            <a:extLst>
              <a:ext uri="{FF2B5EF4-FFF2-40B4-BE49-F238E27FC236}">
                <a16:creationId xmlns:a16="http://schemas.microsoft.com/office/drawing/2014/main" id="{7158A33E-8D56-4942-B3BE-77E7194E46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7556" y="1679573"/>
            <a:ext cx="1376254" cy="33376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4"/>
          <p:cNvSpPr/>
          <p:nvPr/>
        </p:nvSpPr>
        <p:spPr>
          <a:xfrm rot="213351" flipH="1">
            <a:off x="1667358" y="978954"/>
            <a:ext cx="5809284" cy="31858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4"/>
          <p:cNvSpPr txBox="1">
            <a:spLocks noGrp="1"/>
          </p:cNvSpPr>
          <p:nvPr>
            <p:ph type="title"/>
          </p:nvPr>
        </p:nvSpPr>
        <p:spPr>
          <a:xfrm>
            <a:off x="2374800" y="2517700"/>
            <a:ext cx="4394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DATASET OVERVIEW</a:t>
            </a:r>
            <a:endParaRPr sz="3200" dirty="0"/>
          </a:p>
        </p:txBody>
      </p:sp>
      <p:sp>
        <p:nvSpPr>
          <p:cNvPr id="333" name="Google Shape;333;p34"/>
          <p:cNvSpPr txBox="1">
            <a:spLocks noGrp="1"/>
          </p:cNvSpPr>
          <p:nvPr>
            <p:ph type="title" idx="2"/>
          </p:nvPr>
        </p:nvSpPr>
        <p:spPr>
          <a:xfrm>
            <a:off x="2374800" y="1340150"/>
            <a:ext cx="4394400" cy="131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34" name="Google Shape;334;p34"/>
          <p:cNvSpPr txBox="1">
            <a:spLocks noGrp="1"/>
          </p:cNvSpPr>
          <p:nvPr>
            <p:ph type="subTitle" idx="1"/>
          </p:nvPr>
        </p:nvSpPr>
        <p:spPr>
          <a:xfrm>
            <a:off x="2374800" y="3408475"/>
            <a:ext cx="4394400" cy="44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the data is about</a:t>
            </a:r>
            <a:endParaRPr dirty="0"/>
          </a:p>
        </p:txBody>
      </p:sp>
      <p:grpSp>
        <p:nvGrpSpPr>
          <p:cNvPr id="335" name="Google Shape;335;p34"/>
          <p:cNvGrpSpPr/>
          <p:nvPr/>
        </p:nvGrpSpPr>
        <p:grpSpPr>
          <a:xfrm rot="-2026318">
            <a:off x="6264543" y="-8947"/>
            <a:ext cx="2674335" cy="2862666"/>
            <a:chOff x="6201089" y="32925"/>
            <a:chExt cx="699625" cy="748894"/>
          </a:xfrm>
        </p:grpSpPr>
        <p:sp>
          <p:nvSpPr>
            <p:cNvPr id="336" name="Google Shape;336;p34"/>
            <p:cNvSpPr/>
            <p:nvPr/>
          </p:nvSpPr>
          <p:spPr>
            <a:xfrm>
              <a:off x="6201089" y="32925"/>
              <a:ext cx="699625" cy="748894"/>
            </a:xfrm>
            <a:custGeom>
              <a:avLst/>
              <a:gdLst/>
              <a:ahLst/>
              <a:cxnLst/>
              <a:rect l="l" t="t" r="r" b="b"/>
              <a:pathLst>
                <a:path w="19156" h="20505" extrusionOk="0">
                  <a:moveTo>
                    <a:pt x="5667" y="0"/>
                  </a:moveTo>
                  <a:lnTo>
                    <a:pt x="0" y="15796"/>
                  </a:lnTo>
                  <a:lnTo>
                    <a:pt x="12950" y="20463"/>
                  </a:lnTo>
                  <a:cubicBezTo>
                    <a:pt x="13029" y="20491"/>
                    <a:pt x="13108" y="20505"/>
                    <a:pt x="13185" y="20505"/>
                  </a:cubicBezTo>
                  <a:cubicBezTo>
                    <a:pt x="13456" y="20505"/>
                    <a:pt x="13696" y="20338"/>
                    <a:pt x="13796" y="20078"/>
                  </a:cubicBezTo>
                  <a:lnTo>
                    <a:pt x="19053" y="5539"/>
                  </a:lnTo>
                  <a:cubicBezTo>
                    <a:pt x="19155" y="5180"/>
                    <a:pt x="18976" y="4795"/>
                    <a:pt x="18642" y="4693"/>
                  </a:cubicBezTo>
                  <a:lnTo>
                    <a:pt x="56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a:off x="6301309" y="69448"/>
              <a:ext cx="221984" cy="581621"/>
            </a:xfrm>
            <a:custGeom>
              <a:avLst/>
              <a:gdLst/>
              <a:ahLst/>
              <a:cxnLst/>
              <a:rect l="l" t="t" r="r" b="b"/>
              <a:pathLst>
                <a:path w="6078" h="15925" extrusionOk="0">
                  <a:moveTo>
                    <a:pt x="5693" y="0"/>
                  </a:moveTo>
                  <a:lnTo>
                    <a:pt x="0" y="15796"/>
                  </a:lnTo>
                  <a:lnTo>
                    <a:pt x="385" y="15924"/>
                  </a:lnTo>
                  <a:lnTo>
                    <a:pt x="6077" y="129"/>
                  </a:lnTo>
                  <a:lnTo>
                    <a:pt x="56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a:off x="6467052" y="311088"/>
              <a:ext cx="293166" cy="199486"/>
            </a:xfrm>
            <a:custGeom>
              <a:avLst/>
              <a:gdLst/>
              <a:ahLst/>
              <a:cxnLst/>
              <a:rect l="l" t="t" r="r" b="b"/>
              <a:pathLst>
                <a:path w="8027" h="5462" extrusionOk="0">
                  <a:moveTo>
                    <a:pt x="1052" y="0"/>
                  </a:moveTo>
                  <a:lnTo>
                    <a:pt x="1" y="2949"/>
                  </a:lnTo>
                  <a:lnTo>
                    <a:pt x="6975" y="5462"/>
                  </a:lnTo>
                  <a:lnTo>
                    <a:pt x="8027" y="2513"/>
                  </a:lnTo>
                  <a:lnTo>
                    <a:pt x="10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a:off x="6354670" y="100347"/>
              <a:ext cx="91598" cy="91014"/>
            </a:xfrm>
            <a:custGeom>
              <a:avLst/>
              <a:gdLst/>
              <a:ahLst/>
              <a:cxnLst/>
              <a:rect l="l" t="t" r="r" b="b"/>
              <a:pathLst>
                <a:path w="2508" h="2492" extrusionOk="0">
                  <a:moveTo>
                    <a:pt x="821" y="1"/>
                  </a:moveTo>
                  <a:lnTo>
                    <a:pt x="693" y="334"/>
                  </a:lnTo>
                  <a:cubicBezTo>
                    <a:pt x="796" y="334"/>
                    <a:pt x="898" y="360"/>
                    <a:pt x="1001" y="385"/>
                  </a:cubicBezTo>
                  <a:cubicBezTo>
                    <a:pt x="2015" y="754"/>
                    <a:pt x="1620" y="2160"/>
                    <a:pt x="710" y="2160"/>
                  </a:cubicBezTo>
                  <a:cubicBezTo>
                    <a:pt x="608" y="2160"/>
                    <a:pt x="499" y="2142"/>
                    <a:pt x="385" y="2103"/>
                  </a:cubicBezTo>
                  <a:cubicBezTo>
                    <a:pt x="283" y="2052"/>
                    <a:pt x="206" y="2001"/>
                    <a:pt x="129" y="1949"/>
                  </a:cubicBezTo>
                  <a:lnTo>
                    <a:pt x="1" y="2257"/>
                  </a:lnTo>
                  <a:cubicBezTo>
                    <a:pt x="78" y="2308"/>
                    <a:pt x="180" y="2360"/>
                    <a:pt x="257" y="2411"/>
                  </a:cubicBezTo>
                  <a:cubicBezTo>
                    <a:pt x="417" y="2466"/>
                    <a:pt x="569" y="2491"/>
                    <a:pt x="713" y="2491"/>
                  </a:cubicBezTo>
                  <a:cubicBezTo>
                    <a:pt x="1969" y="2491"/>
                    <a:pt x="2508" y="561"/>
                    <a:pt x="1103" y="78"/>
                  </a:cubicBezTo>
                  <a:cubicBezTo>
                    <a:pt x="1001" y="52"/>
                    <a:pt x="924" y="26"/>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6309709" y="225842"/>
              <a:ext cx="91379" cy="90320"/>
            </a:xfrm>
            <a:custGeom>
              <a:avLst/>
              <a:gdLst/>
              <a:ahLst/>
              <a:cxnLst/>
              <a:rect l="l" t="t" r="r" b="b"/>
              <a:pathLst>
                <a:path w="2502" h="2473" extrusionOk="0">
                  <a:moveTo>
                    <a:pt x="821" y="1"/>
                  </a:moveTo>
                  <a:lnTo>
                    <a:pt x="693" y="308"/>
                  </a:lnTo>
                  <a:cubicBezTo>
                    <a:pt x="796" y="308"/>
                    <a:pt x="898" y="334"/>
                    <a:pt x="1001" y="360"/>
                  </a:cubicBezTo>
                  <a:cubicBezTo>
                    <a:pt x="2010" y="727"/>
                    <a:pt x="1624" y="2141"/>
                    <a:pt x="724" y="2141"/>
                  </a:cubicBezTo>
                  <a:cubicBezTo>
                    <a:pt x="618" y="2141"/>
                    <a:pt x="504" y="2121"/>
                    <a:pt x="386" y="2078"/>
                  </a:cubicBezTo>
                  <a:cubicBezTo>
                    <a:pt x="283" y="2026"/>
                    <a:pt x="206" y="1975"/>
                    <a:pt x="129" y="1924"/>
                  </a:cubicBezTo>
                  <a:lnTo>
                    <a:pt x="1" y="2257"/>
                  </a:lnTo>
                  <a:cubicBezTo>
                    <a:pt x="78" y="2309"/>
                    <a:pt x="180" y="2334"/>
                    <a:pt x="257" y="2385"/>
                  </a:cubicBezTo>
                  <a:cubicBezTo>
                    <a:pt x="424" y="2446"/>
                    <a:pt x="582" y="2473"/>
                    <a:pt x="730" y="2473"/>
                  </a:cubicBezTo>
                  <a:cubicBezTo>
                    <a:pt x="1974" y="2473"/>
                    <a:pt x="2501" y="556"/>
                    <a:pt x="1103" y="52"/>
                  </a:cubicBezTo>
                  <a:cubicBezTo>
                    <a:pt x="1001" y="26"/>
                    <a:pt x="924" y="1"/>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6264786" y="350423"/>
              <a:ext cx="91343" cy="90320"/>
            </a:xfrm>
            <a:custGeom>
              <a:avLst/>
              <a:gdLst/>
              <a:ahLst/>
              <a:cxnLst/>
              <a:rect l="l" t="t" r="r" b="b"/>
              <a:pathLst>
                <a:path w="2501" h="2473" extrusionOk="0">
                  <a:moveTo>
                    <a:pt x="821" y="0"/>
                  </a:moveTo>
                  <a:lnTo>
                    <a:pt x="692" y="333"/>
                  </a:lnTo>
                  <a:cubicBezTo>
                    <a:pt x="795" y="333"/>
                    <a:pt x="898" y="333"/>
                    <a:pt x="1000" y="385"/>
                  </a:cubicBezTo>
                  <a:cubicBezTo>
                    <a:pt x="2009" y="729"/>
                    <a:pt x="1623" y="2140"/>
                    <a:pt x="723" y="2140"/>
                  </a:cubicBezTo>
                  <a:cubicBezTo>
                    <a:pt x="617" y="2140"/>
                    <a:pt x="504" y="2120"/>
                    <a:pt x="385" y="2077"/>
                  </a:cubicBezTo>
                  <a:cubicBezTo>
                    <a:pt x="282" y="2052"/>
                    <a:pt x="205" y="2000"/>
                    <a:pt x="128" y="1923"/>
                  </a:cubicBezTo>
                  <a:lnTo>
                    <a:pt x="0" y="2257"/>
                  </a:lnTo>
                  <a:cubicBezTo>
                    <a:pt x="77" y="2308"/>
                    <a:pt x="180" y="2359"/>
                    <a:pt x="256" y="2385"/>
                  </a:cubicBezTo>
                  <a:cubicBezTo>
                    <a:pt x="423" y="2445"/>
                    <a:pt x="581" y="2472"/>
                    <a:pt x="730" y="2472"/>
                  </a:cubicBezTo>
                  <a:cubicBezTo>
                    <a:pt x="1974" y="2472"/>
                    <a:pt x="2500" y="555"/>
                    <a:pt x="1103" y="51"/>
                  </a:cubicBezTo>
                  <a:cubicBezTo>
                    <a:pt x="1000" y="26"/>
                    <a:pt x="923" y="0"/>
                    <a:pt x="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4"/>
            <p:cNvSpPr/>
            <p:nvPr/>
          </p:nvSpPr>
          <p:spPr>
            <a:xfrm>
              <a:off x="6219825" y="474969"/>
              <a:ext cx="91343" cy="90320"/>
            </a:xfrm>
            <a:custGeom>
              <a:avLst/>
              <a:gdLst/>
              <a:ahLst/>
              <a:cxnLst/>
              <a:rect l="l" t="t" r="r" b="b"/>
              <a:pathLst>
                <a:path w="2501" h="2473" extrusionOk="0">
                  <a:moveTo>
                    <a:pt x="821" y="1"/>
                  </a:moveTo>
                  <a:lnTo>
                    <a:pt x="693" y="334"/>
                  </a:lnTo>
                  <a:cubicBezTo>
                    <a:pt x="795" y="334"/>
                    <a:pt x="898" y="334"/>
                    <a:pt x="1000" y="385"/>
                  </a:cubicBezTo>
                  <a:cubicBezTo>
                    <a:pt x="2008" y="752"/>
                    <a:pt x="1625" y="2141"/>
                    <a:pt x="727" y="2141"/>
                  </a:cubicBezTo>
                  <a:cubicBezTo>
                    <a:pt x="620" y="2141"/>
                    <a:pt x="505" y="2121"/>
                    <a:pt x="385" y="2078"/>
                  </a:cubicBezTo>
                  <a:cubicBezTo>
                    <a:pt x="282" y="2052"/>
                    <a:pt x="205" y="2001"/>
                    <a:pt x="128" y="1949"/>
                  </a:cubicBezTo>
                  <a:lnTo>
                    <a:pt x="0" y="2257"/>
                  </a:lnTo>
                  <a:cubicBezTo>
                    <a:pt x="77" y="2308"/>
                    <a:pt x="180" y="2360"/>
                    <a:pt x="257" y="2385"/>
                  </a:cubicBezTo>
                  <a:cubicBezTo>
                    <a:pt x="423" y="2445"/>
                    <a:pt x="582" y="2473"/>
                    <a:pt x="730" y="2473"/>
                  </a:cubicBezTo>
                  <a:cubicBezTo>
                    <a:pt x="1974" y="2473"/>
                    <a:pt x="2500" y="556"/>
                    <a:pt x="1103" y="52"/>
                  </a:cubicBezTo>
                  <a:lnTo>
                    <a:pt x="1103" y="52"/>
                  </a:lnTo>
                  <a:lnTo>
                    <a:pt x="1103" y="78"/>
                  </a:lnTo>
                  <a:cubicBezTo>
                    <a:pt x="1000" y="26"/>
                    <a:pt x="923" y="26"/>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4"/>
            <p:cNvSpPr/>
            <p:nvPr/>
          </p:nvSpPr>
          <p:spPr>
            <a:xfrm>
              <a:off x="6363107" y="137820"/>
              <a:ext cx="19686" cy="7524"/>
            </a:xfrm>
            <a:custGeom>
              <a:avLst/>
              <a:gdLst/>
              <a:ahLst/>
              <a:cxnLst/>
              <a:rect l="l" t="t" r="r" b="b"/>
              <a:pathLst>
                <a:path w="539" h="206" fill="none" extrusionOk="0">
                  <a:moveTo>
                    <a:pt x="0" y="0"/>
                  </a:moveTo>
                  <a:lnTo>
                    <a:pt x="539" y="205"/>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4"/>
            <p:cNvSpPr/>
            <p:nvPr/>
          </p:nvSpPr>
          <p:spPr>
            <a:xfrm>
              <a:off x="6318146" y="264265"/>
              <a:ext cx="18773" cy="6574"/>
            </a:xfrm>
            <a:custGeom>
              <a:avLst/>
              <a:gdLst/>
              <a:ahLst/>
              <a:cxnLst/>
              <a:rect l="l" t="t" r="r" b="b"/>
              <a:pathLst>
                <a:path w="514" h="180" fill="none" extrusionOk="0">
                  <a:moveTo>
                    <a:pt x="1" y="0"/>
                  </a:moveTo>
                  <a:lnTo>
                    <a:pt x="513" y="180"/>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4"/>
            <p:cNvSpPr/>
            <p:nvPr/>
          </p:nvSpPr>
          <p:spPr>
            <a:xfrm>
              <a:off x="6272273" y="389759"/>
              <a:ext cx="19686" cy="7524"/>
            </a:xfrm>
            <a:custGeom>
              <a:avLst/>
              <a:gdLst/>
              <a:ahLst/>
              <a:cxnLst/>
              <a:rect l="l" t="t" r="r" b="b"/>
              <a:pathLst>
                <a:path w="539" h="206" fill="none" extrusionOk="0">
                  <a:moveTo>
                    <a:pt x="0" y="0"/>
                  </a:moveTo>
                  <a:lnTo>
                    <a:pt x="539" y="205"/>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a:off x="6227313" y="516167"/>
              <a:ext cx="18773" cy="6611"/>
            </a:xfrm>
            <a:custGeom>
              <a:avLst/>
              <a:gdLst/>
              <a:ahLst/>
              <a:cxnLst/>
              <a:rect l="l" t="t" r="r" b="b"/>
              <a:pathLst>
                <a:path w="514" h="181" fill="none" extrusionOk="0">
                  <a:moveTo>
                    <a:pt x="0" y="1"/>
                  </a:moveTo>
                  <a:lnTo>
                    <a:pt x="513" y="180"/>
                  </a:lnTo>
                </a:path>
              </a:pathLst>
            </a:custGeom>
            <a:noFill/>
            <a:ln w="9625" cap="rnd" cmpd="sng">
              <a:solidFill>
                <a:schemeClr val="lt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09073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DATASET OVERVIEW</a:t>
            </a:r>
            <a:endParaRPr dirty="0"/>
          </a:p>
        </p:txBody>
      </p:sp>
      <p:sp>
        <p:nvSpPr>
          <p:cNvPr id="363" name="Google Shape;363;p36"/>
          <p:cNvSpPr txBox="1">
            <a:spLocks noGrp="1"/>
          </p:cNvSpPr>
          <p:nvPr>
            <p:ph type="subTitle" idx="1"/>
          </p:nvPr>
        </p:nvSpPr>
        <p:spPr>
          <a:xfrm>
            <a:off x="609599" y="1603160"/>
            <a:ext cx="7821126" cy="3283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sz="1400" dirty="0"/>
              <a:t>2 different datasets:</a:t>
            </a:r>
          </a:p>
          <a:p>
            <a:pPr marL="742950" lvl="1" indent="-285750">
              <a:buFont typeface="Arial" panose="020B0604020202020204" pitchFamily="34" charset="0"/>
              <a:buChar char="•"/>
            </a:pPr>
            <a:r>
              <a:rPr lang="en-SG" sz="1400" dirty="0"/>
              <a:t>B</a:t>
            </a:r>
            <a:r>
              <a:rPr lang="en" sz="1400" dirty="0"/>
              <a:t>log articles data from </a:t>
            </a:r>
            <a:r>
              <a:rPr lang="en" sz="1400" dirty="0" err="1"/>
              <a:t>towardsdatascience.com</a:t>
            </a:r>
            <a:endParaRPr lang="en" sz="1400" dirty="0"/>
          </a:p>
          <a:p>
            <a:pPr marL="742950" lvl="1" indent="-285750">
              <a:buFont typeface="Arial" panose="020B0604020202020204" pitchFamily="34" charset="0"/>
              <a:buChar char="•"/>
            </a:pPr>
            <a:r>
              <a:rPr lang="en" sz="1400" dirty="0"/>
              <a:t>Job listings from </a:t>
            </a:r>
            <a:r>
              <a:rPr lang="en" sz="1400" dirty="0" err="1"/>
              <a:t>glassdoor.com</a:t>
            </a:r>
            <a:endParaRPr lang="en" sz="1400" dirty="0"/>
          </a:p>
          <a:p>
            <a:pPr marL="285750" lvl="0" indent="-285750" algn="l" rtl="0">
              <a:spcBef>
                <a:spcPts val="0"/>
              </a:spcBef>
              <a:spcAft>
                <a:spcPts val="0"/>
              </a:spcAft>
              <a:buFont typeface="Arial" panose="020B0604020202020204" pitchFamily="34" charset="0"/>
              <a:buChar char="•"/>
            </a:pPr>
            <a:r>
              <a:rPr lang="en-SG" sz="1400" dirty="0"/>
              <a:t>t</a:t>
            </a:r>
            <a:r>
              <a:rPr lang="en" sz="1400" dirty="0" err="1"/>
              <a:t>owardsdatascience.com</a:t>
            </a:r>
            <a:r>
              <a:rPr lang="en" sz="1400" dirty="0"/>
              <a:t> contains articles on work done in practical industry applications as well as research work in the academic field. </a:t>
            </a:r>
          </a:p>
          <a:p>
            <a:pPr marL="285750" lvl="0" indent="-285750" algn="l" rtl="0">
              <a:spcBef>
                <a:spcPts val="0"/>
              </a:spcBef>
              <a:spcAft>
                <a:spcPts val="0"/>
              </a:spcAft>
              <a:buFont typeface="Arial" panose="020B0604020202020204" pitchFamily="34" charset="0"/>
              <a:buChar char="•"/>
            </a:pPr>
            <a:r>
              <a:rPr lang="en-SG" sz="1400" dirty="0"/>
              <a:t>g</a:t>
            </a:r>
            <a:r>
              <a:rPr lang="en" sz="1400" dirty="0" err="1"/>
              <a:t>lassdoor.com</a:t>
            </a:r>
            <a:r>
              <a:rPr lang="en" sz="1400" dirty="0"/>
              <a:t> contains job listings drawn up by employers that highlight the desired skillset and knowledge that the ideal candidate should have. </a:t>
            </a:r>
          </a:p>
          <a:p>
            <a:pPr marL="742950" lvl="1" indent="-285750">
              <a:buFont typeface="Arial" panose="020B0604020202020204" pitchFamily="34" charset="0"/>
              <a:buChar char="•"/>
            </a:pPr>
            <a:r>
              <a:rPr lang="en" sz="1400" dirty="0"/>
              <a:t>represent the entry to Data Science(DS) industry and could give a sense of what kind of DS skills that are more sought after. However, as DS job market is still quite new, it might not represent the actual important skillsets but rather just the employer’s assumption</a:t>
            </a:r>
          </a:p>
          <a:p>
            <a:pPr marL="742950" lvl="1" indent="-285750">
              <a:buFont typeface="Arial" panose="020B0604020202020204" pitchFamily="34" charset="0"/>
              <a:buChar char="•"/>
            </a:pPr>
            <a:r>
              <a:rPr lang="en-SG" sz="1400" dirty="0"/>
              <a:t>D</a:t>
            </a:r>
            <a:r>
              <a:rPr lang="en" sz="1400" dirty="0" err="1"/>
              <a:t>ataset</a:t>
            </a:r>
            <a:r>
              <a:rPr lang="en" sz="1400" dirty="0"/>
              <a:t> is collected on July 10, 2020 from </a:t>
            </a:r>
            <a:r>
              <a:rPr lang="en" sz="1400" dirty="0" err="1"/>
              <a:t>glassdoor</a:t>
            </a:r>
            <a:r>
              <a:rPr lang="en" sz="1400" dirty="0"/>
              <a:t> US</a:t>
            </a:r>
          </a:p>
          <a:p>
            <a:pPr marL="285750" lvl="0" indent="-285750" algn="l" rtl="0">
              <a:spcBef>
                <a:spcPts val="0"/>
              </a:spcBef>
              <a:spcAft>
                <a:spcPts val="0"/>
              </a:spcAft>
              <a:buFont typeface="Arial" panose="020B0604020202020204" pitchFamily="34" charset="0"/>
              <a:buChar char="•"/>
            </a:pPr>
            <a:r>
              <a:rPr lang="en-SG" sz="1400" dirty="0"/>
              <a:t>Analyse and c</a:t>
            </a:r>
            <a:r>
              <a:rPr lang="en" sz="1400" dirty="0" err="1"/>
              <a:t>ompare</a:t>
            </a:r>
            <a:r>
              <a:rPr lang="en" sz="1400" dirty="0"/>
              <a:t> these 2 different </a:t>
            </a:r>
            <a:r>
              <a:rPr lang="en" sz="1400" dirty="0" err="1"/>
              <a:t>datasets’</a:t>
            </a:r>
            <a:r>
              <a:rPr lang="en" sz="1400" dirty="0"/>
              <a:t> keywords to gain a better understanding of the DS industry.</a:t>
            </a:r>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dataset Icon 2200230">
            <a:extLst>
              <a:ext uri="{FF2B5EF4-FFF2-40B4-BE49-F238E27FC236}">
                <a16:creationId xmlns:a16="http://schemas.microsoft.com/office/drawing/2014/main" id="{582A4B49-184B-F742-890B-4D8BF46A2D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5726" y="478539"/>
            <a:ext cx="937975" cy="937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ARTICLE DATASET OVERVIEW</a:t>
            </a:r>
            <a:endParaRPr dirty="0"/>
          </a:p>
        </p:txBody>
      </p:sp>
      <p:sp>
        <p:nvSpPr>
          <p:cNvPr id="363" name="Google Shape;363;p36"/>
          <p:cNvSpPr txBox="1">
            <a:spLocks noGrp="1"/>
          </p:cNvSpPr>
          <p:nvPr>
            <p:ph type="subTitle" idx="1"/>
          </p:nvPr>
        </p:nvSpPr>
        <p:spPr>
          <a:xfrm>
            <a:off x="609599" y="1603160"/>
            <a:ext cx="7821126" cy="1444840"/>
          </a:xfrm>
          <a:prstGeom prst="rect">
            <a:avLst/>
          </a:prstGeom>
        </p:spPr>
        <p:txBody>
          <a:bodyPr spcFirstLastPara="1" wrap="square" lIns="91425" tIns="91425" rIns="91425" bIns="91425" anchor="t" anchorCtr="0">
            <a:noAutofit/>
          </a:bodyPr>
          <a:lstStyle/>
          <a:p>
            <a:pPr marL="285750" lvl="0" indent="-285750" algn="l">
              <a:buFont typeface="Arial" panose="020B0604020202020204" pitchFamily="34" charset="0"/>
              <a:buChar char="•"/>
            </a:pPr>
            <a:r>
              <a:rPr lang="en-SG" u="sng" dirty="0">
                <a:hlinkClick r:id="rId3"/>
              </a:rPr>
              <a:t>https://www.kaggle.com/annpastushko/towards-data-science-articles-dataset-20102021</a:t>
            </a:r>
            <a:endParaRPr lang="en" dirty="0"/>
          </a:p>
          <a:p>
            <a:pPr marL="285750" lvl="0" indent="-285750" algn="l" rtl="0">
              <a:spcBef>
                <a:spcPts val="0"/>
              </a:spcBef>
              <a:spcAft>
                <a:spcPts val="0"/>
              </a:spcAft>
              <a:buFont typeface="Arial" panose="020B0604020202020204" pitchFamily="34" charset="0"/>
              <a:buChar char="•"/>
            </a:pPr>
            <a:r>
              <a:rPr lang="en" dirty="0" err="1"/>
              <a:t>TowardsDataScience</a:t>
            </a:r>
            <a:r>
              <a:rPr lang="en" dirty="0"/>
              <a:t> articles since 2010</a:t>
            </a:r>
          </a:p>
          <a:p>
            <a:pPr marL="285750" lvl="0" indent="-285750" algn="l" rtl="0">
              <a:spcBef>
                <a:spcPts val="0"/>
              </a:spcBef>
              <a:spcAft>
                <a:spcPts val="0"/>
              </a:spcAft>
              <a:buFont typeface="Arial" panose="020B0604020202020204" pitchFamily="34" charset="0"/>
              <a:buChar char="•"/>
            </a:pPr>
            <a:r>
              <a:rPr lang="en" dirty="0"/>
              <a:t>Initial: 42,660 rows of data</a:t>
            </a:r>
          </a:p>
          <a:p>
            <a:pPr marL="285750" lvl="0" indent="-285750" algn="l" rtl="0">
              <a:spcBef>
                <a:spcPts val="0"/>
              </a:spcBef>
              <a:spcAft>
                <a:spcPts val="0"/>
              </a:spcAft>
              <a:buFont typeface="Arial" panose="020B0604020202020204" pitchFamily="34" charset="0"/>
              <a:buChar char="•"/>
            </a:pPr>
            <a:r>
              <a:rPr lang="en" dirty="0"/>
              <a:t>Has duplicated content and some URL has been taken down</a:t>
            </a:r>
          </a:p>
          <a:p>
            <a:pPr marL="285750" lvl="0" indent="-285750" algn="l" rtl="0">
              <a:spcBef>
                <a:spcPts val="0"/>
              </a:spcBef>
              <a:spcAft>
                <a:spcPts val="0"/>
              </a:spcAft>
              <a:buFont typeface="Arial" panose="020B0604020202020204" pitchFamily="34" charset="0"/>
              <a:buChar char="•"/>
            </a:pPr>
            <a:r>
              <a:rPr lang="en" dirty="0"/>
              <a:t>Require further extraction of articles content via URL through web scraping</a:t>
            </a:r>
          </a:p>
          <a:p>
            <a:pPr marL="0" lvl="0" indent="0" algn="l" rtl="0">
              <a:spcBef>
                <a:spcPts val="0"/>
              </a:spcBef>
              <a:spcAft>
                <a:spcPts val="0"/>
              </a:spcAft>
              <a:buNone/>
            </a:pPr>
            <a:endParaRPr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 name="Picture 15">
            <a:extLst>
              <a:ext uri="{FF2B5EF4-FFF2-40B4-BE49-F238E27FC236}">
                <a16:creationId xmlns:a16="http://schemas.microsoft.com/office/drawing/2014/main" id="{BFA4A416-CB73-244C-9564-0F1AFBE890E2}"/>
              </a:ext>
            </a:extLst>
          </p:cNvPr>
          <p:cNvPicPr>
            <a:picLocks noChangeAspect="1"/>
          </p:cNvPicPr>
          <p:nvPr/>
        </p:nvPicPr>
        <p:blipFill>
          <a:blip r:embed="rId4"/>
          <a:stretch>
            <a:fillRect/>
          </a:stretch>
        </p:blipFill>
        <p:spPr>
          <a:xfrm>
            <a:off x="856956" y="3314465"/>
            <a:ext cx="7600842" cy="1733526"/>
          </a:xfrm>
          <a:prstGeom prst="rect">
            <a:avLst/>
          </a:prstGeom>
        </p:spPr>
      </p:pic>
      <p:sp>
        <p:nvSpPr>
          <p:cNvPr id="17" name="Oval 16">
            <a:extLst>
              <a:ext uri="{FF2B5EF4-FFF2-40B4-BE49-F238E27FC236}">
                <a16:creationId xmlns:a16="http://schemas.microsoft.com/office/drawing/2014/main" id="{2E17EF5B-8265-F945-9E6E-CE0BCFFAF1B7}"/>
              </a:ext>
            </a:extLst>
          </p:cNvPr>
          <p:cNvSpPr/>
          <p:nvPr/>
        </p:nvSpPr>
        <p:spPr>
          <a:xfrm>
            <a:off x="4582160" y="3204590"/>
            <a:ext cx="2255520" cy="1862301"/>
          </a:xfrm>
          <a:prstGeom prst="ellipse">
            <a:avLst/>
          </a:prstGeom>
          <a:noFill/>
          <a:ln w="41275">
            <a:solidFill>
              <a:schemeClr val="accent6">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dataset Icon 2200230">
            <a:extLst>
              <a:ext uri="{FF2B5EF4-FFF2-40B4-BE49-F238E27FC236}">
                <a16:creationId xmlns:a16="http://schemas.microsoft.com/office/drawing/2014/main" id="{83348BC0-13DF-8940-91CC-B67CA1F74F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5726" y="478539"/>
            <a:ext cx="937975" cy="937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8772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p:nvPr/>
        </p:nvSpPr>
        <p:spPr>
          <a:xfrm rot="-147394" flipH="1">
            <a:off x="-31478" y="-267592"/>
            <a:ext cx="8602005" cy="156143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JOB LISTINGS DATASET OVERVIEW</a:t>
            </a:r>
            <a:endParaRPr dirty="0"/>
          </a:p>
        </p:txBody>
      </p:sp>
      <p:sp>
        <p:nvSpPr>
          <p:cNvPr id="363" name="Google Shape;363;p36"/>
          <p:cNvSpPr txBox="1">
            <a:spLocks noGrp="1"/>
          </p:cNvSpPr>
          <p:nvPr>
            <p:ph type="subTitle" idx="1"/>
          </p:nvPr>
        </p:nvSpPr>
        <p:spPr>
          <a:xfrm>
            <a:off x="609599" y="1603160"/>
            <a:ext cx="7821126" cy="1709000"/>
          </a:xfrm>
          <a:prstGeom prst="rect">
            <a:avLst/>
          </a:prstGeom>
        </p:spPr>
        <p:txBody>
          <a:bodyPr spcFirstLastPara="1" wrap="square" lIns="91425" tIns="91425" rIns="91425" bIns="91425" anchor="t" anchorCtr="0">
            <a:noAutofit/>
          </a:bodyPr>
          <a:lstStyle/>
          <a:p>
            <a:pPr marL="285750" lvl="0" indent="-285750" algn="l">
              <a:buFont typeface="Arial" panose="020B0604020202020204" pitchFamily="34" charset="0"/>
              <a:buChar char="•"/>
            </a:pPr>
            <a:r>
              <a:rPr lang="en-SG" dirty="0">
                <a:hlinkClick r:id="rId3"/>
              </a:rPr>
              <a:t>https://www.kaggle.com/andrewmvd/data-scientist-jobs</a:t>
            </a:r>
            <a:endParaRPr lang="en-SG" dirty="0"/>
          </a:p>
          <a:p>
            <a:pPr marL="285750" lvl="0" indent="-285750" algn="l">
              <a:buFont typeface="Arial" panose="020B0604020202020204" pitchFamily="34" charset="0"/>
              <a:buChar char="•"/>
            </a:pPr>
            <a:r>
              <a:rPr lang="en-SG" dirty="0"/>
              <a:t>DS related job listings scraped from </a:t>
            </a:r>
            <a:r>
              <a:rPr lang="en-SG" dirty="0" err="1"/>
              <a:t>glassdoor.com</a:t>
            </a:r>
            <a:r>
              <a:rPr lang="en-SG" dirty="0"/>
              <a:t> on July 2020 in the USA region</a:t>
            </a:r>
          </a:p>
          <a:p>
            <a:pPr marL="285750" lvl="0" indent="-285750" algn="l">
              <a:buFont typeface="Arial" panose="020B0604020202020204" pitchFamily="34" charset="0"/>
              <a:buChar char="•"/>
            </a:pPr>
            <a:r>
              <a:rPr lang="en-SG" dirty="0"/>
              <a:t>3909 rows of data</a:t>
            </a:r>
          </a:p>
          <a:p>
            <a:pPr marL="285750" lvl="0" indent="-285750" algn="l">
              <a:buFont typeface="Arial" panose="020B0604020202020204" pitchFamily="34" charset="0"/>
              <a:buChar char="•"/>
            </a:pPr>
            <a:r>
              <a:rPr lang="en-SG" dirty="0"/>
              <a:t>Missing data listed as -1</a:t>
            </a:r>
          </a:p>
          <a:p>
            <a:pPr marL="285750" lvl="0" indent="-285750" algn="l">
              <a:buFont typeface="Arial" panose="020B0604020202020204" pitchFamily="34" charset="0"/>
              <a:buChar char="•"/>
            </a:pPr>
            <a:r>
              <a:rPr lang="en-SG" dirty="0"/>
              <a:t>Has some duplicate jobs listings</a:t>
            </a:r>
          </a:p>
          <a:p>
            <a:pPr marL="285750" lvl="0" indent="-285750" algn="l">
              <a:buFont typeface="Arial" panose="020B0604020202020204" pitchFamily="34" charset="0"/>
              <a:buChar char="•"/>
            </a:pPr>
            <a:endParaRPr lang="en-SG" dirty="0"/>
          </a:p>
        </p:txBody>
      </p:sp>
      <p:grpSp>
        <p:nvGrpSpPr>
          <p:cNvPr id="370" name="Google Shape;370;p36"/>
          <p:cNvGrpSpPr/>
          <p:nvPr/>
        </p:nvGrpSpPr>
        <p:grpSpPr>
          <a:xfrm>
            <a:off x="-145105" y="2610211"/>
            <a:ext cx="934519" cy="1551265"/>
            <a:chOff x="197288" y="2680499"/>
            <a:chExt cx="1156726" cy="1920120"/>
          </a:xfrm>
        </p:grpSpPr>
        <p:sp>
          <p:nvSpPr>
            <p:cNvPr id="371" name="Google Shape;371;p36"/>
            <p:cNvSpPr/>
            <p:nvPr/>
          </p:nvSpPr>
          <p:spPr>
            <a:xfrm>
              <a:off x="197288" y="3755754"/>
              <a:ext cx="945928" cy="844864"/>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438647">
              <a:off x="344493" y="2829254"/>
              <a:ext cx="945918" cy="844855"/>
            </a:xfrm>
            <a:custGeom>
              <a:avLst/>
              <a:gdLst/>
              <a:ahLst/>
              <a:cxnLst/>
              <a:rect l="l" t="t" r="r" b="b"/>
              <a:pathLst>
                <a:path w="8873" h="7925" fill="none" extrusionOk="0">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w="28575" cap="rnd" cmpd="sng">
              <a:solidFill>
                <a:schemeClr val="dk1"/>
              </a:solidFill>
              <a:prstDash val="solid"/>
              <a:miter lim="256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40B9578E-1AF2-9448-94C6-DE910CE4CB9C}"/>
              </a:ext>
            </a:extLst>
          </p:cNvPr>
          <p:cNvPicPr>
            <a:picLocks noChangeAspect="1"/>
          </p:cNvPicPr>
          <p:nvPr/>
        </p:nvPicPr>
        <p:blipFill>
          <a:blip r:embed="rId4"/>
          <a:stretch>
            <a:fillRect/>
          </a:stretch>
        </p:blipFill>
        <p:spPr>
          <a:xfrm>
            <a:off x="4572000" y="2407659"/>
            <a:ext cx="2711450" cy="2505517"/>
          </a:xfrm>
          <a:prstGeom prst="rect">
            <a:avLst/>
          </a:prstGeom>
        </p:spPr>
      </p:pic>
      <p:pic>
        <p:nvPicPr>
          <p:cNvPr id="9" name="Picture 2" descr="dataset Icon 2200230">
            <a:extLst>
              <a:ext uri="{FF2B5EF4-FFF2-40B4-BE49-F238E27FC236}">
                <a16:creationId xmlns:a16="http://schemas.microsoft.com/office/drawing/2014/main" id="{CE4BE094-C024-DD44-99E2-10DFAE2AB6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5726" y="478539"/>
            <a:ext cx="937975" cy="937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4875343"/>
      </p:ext>
    </p:extLst>
  </p:cSld>
  <p:clrMapOvr>
    <a:masterClrMapping/>
  </p:clrMapOvr>
</p:sld>
</file>

<file path=ppt/theme/theme1.xml><?xml version="1.0" encoding="utf-8"?>
<a:theme xmlns:a="http://schemas.openxmlformats.org/drawingml/2006/main" name="Problem Solving Lesson by Slidesgo">
  <a:themeElements>
    <a:clrScheme name="Simple Light">
      <a:dk1>
        <a:srgbClr val="472D30"/>
      </a:dk1>
      <a:lt1>
        <a:srgbClr val="83424D"/>
      </a:lt1>
      <a:dk2>
        <a:srgbClr val="E26D5C"/>
      </a:dk2>
      <a:lt2>
        <a:srgbClr val="FFE1A8"/>
      </a:lt2>
      <a:accent1>
        <a:srgbClr val="FFF6E4"/>
      </a:accent1>
      <a:accent2>
        <a:srgbClr val="C9CBA3"/>
      </a:accent2>
      <a:accent3>
        <a:srgbClr val="472D30"/>
      </a:accent3>
      <a:accent4>
        <a:srgbClr val="723D46"/>
      </a:accent4>
      <a:accent5>
        <a:srgbClr val="E26D5C"/>
      </a:accent5>
      <a:accent6>
        <a:srgbClr val="FFE1A8"/>
      </a:accent6>
      <a:hlink>
        <a:srgbClr val="472D3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1996</TotalTime>
  <Words>1986</Words>
  <Application>Microsoft Macintosh PowerPoint</Application>
  <PresentationFormat>On-screen Show (16:9)</PresentationFormat>
  <Paragraphs>261</Paragraphs>
  <Slides>43</Slides>
  <Notes>43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Pompiere</vt:lpstr>
      <vt:lpstr>Arial</vt:lpstr>
      <vt:lpstr>Lato</vt:lpstr>
      <vt:lpstr>Problem Solving Lesson by Slidesgo</vt:lpstr>
      <vt:lpstr>Capstone Project  Liyana Roslie</vt:lpstr>
      <vt:lpstr>TABLE OF CONTENTS</vt:lpstr>
      <vt:lpstr>GOAL &amp; PROBLEM STATEMENT</vt:lpstr>
      <vt:lpstr>GOAL</vt:lpstr>
      <vt:lpstr>PROBLEM STATEMENT</vt:lpstr>
      <vt:lpstr>DATASET OVERVIEW</vt:lpstr>
      <vt:lpstr>DATASET OVERVIEW</vt:lpstr>
      <vt:lpstr>ARTICLE DATASET OVERVIEW</vt:lpstr>
      <vt:lpstr>JOB LISTINGS DATASET OVERVIEW</vt:lpstr>
      <vt:lpstr>JOB ARTICLE DATASET OVERVIEW</vt:lpstr>
      <vt:lpstr>DATA PREPROCESSING</vt:lpstr>
      <vt:lpstr>DATASET PREPROCESSING OVERVIEW </vt:lpstr>
      <vt:lpstr>DATASET PREPROCESSING </vt:lpstr>
      <vt:lpstr>ARTICLE DATASET PREPROCESSING EXAMPLE </vt:lpstr>
      <vt:lpstr>JOBS LISTINGS DATASET PREPROCESSING EXAMPLE </vt:lpstr>
      <vt:lpstr>ARTICLES STOPWORDS EXAMPLE </vt:lpstr>
      <vt:lpstr>JOBS LISTINGS STOPWORDS EXAMPLE </vt:lpstr>
      <vt:lpstr>DATA EXPLORATION</vt:lpstr>
      <vt:lpstr>MOST FREQUENT WORDS IN ARTICLES</vt:lpstr>
      <vt:lpstr>TOP 10 ARTICLES WITH MOST CLAPS</vt:lpstr>
      <vt:lpstr>TOP 10 ARTICLES WITH MOST RESPONSES</vt:lpstr>
      <vt:lpstr>MOST FREQUENT WORDS IN JOBS LISTINGS</vt:lpstr>
      <vt:lpstr>TOP 10 INDUSTRY</vt:lpstr>
      <vt:lpstr>TOP 10 SECTOR</vt:lpstr>
      <vt:lpstr>TOP 10 JOB TITLES</vt:lpstr>
      <vt:lpstr>TOP 10 SALARIES MINIMUM RANGE</vt:lpstr>
      <vt:lpstr>TOP 10 SALARIES MAXIMUM RANGE</vt:lpstr>
      <vt:lpstr>TOPIC MODELLING</vt:lpstr>
      <vt:lpstr>TOPIC MODELLING OVERVIEW</vt:lpstr>
      <vt:lpstr>ARTICLES TOPIC MODELLING – LSA + BOW</vt:lpstr>
      <vt:lpstr>ARTICLES TOPIC MODELLING – LSA + TF-IDF</vt:lpstr>
      <vt:lpstr>ARTICLES TOPIC MODELLING – LDA + BOW</vt:lpstr>
      <vt:lpstr>ARTICLES TOPIC MODELLING – LDA + TF-IDF</vt:lpstr>
      <vt:lpstr>JOBS LISTINGS TOPIC MODELLING – LSA + BOW</vt:lpstr>
      <vt:lpstr>JOBS LISTINGS TOPIC MODELLING – LSA + TF-IDF</vt:lpstr>
      <vt:lpstr>JOBS LISTINGS TOPIC MODELLING – LDA + BOW</vt:lpstr>
      <vt:lpstr>JOBS LISTINGS TOPIC MODELLING – LDA + TF-IDF</vt:lpstr>
      <vt:lpstr>CONCLUSION</vt:lpstr>
      <vt:lpstr>CHALLENGES</vt:lpstr>
      <vt:lpstr>CHALLENGES</vt:lpstr>
      <vt:lpstr>FUTURE PLANS</vt:lpstr>
      <vt:lpstr>FUTURE PLANS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cp:lastModifiedBy>Liyana Roslie</cp:lastModifiedBy>
  <cp:revision>248</cp:revision>
  <dcterms:modified xsi:type="dcterms:W3CDTF">2021-06-12T00:15:54Z</dcterms:modified>
</cp:coreProperties>
</file>